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65" r:id="rId3"/>
    <p:sldId id="259" r:id="rId4"/>
    <p:sldId id="269" r:id="rId5"/>
    <p:sldId id="260" r:id="rId6"/>
    <p:sldId id="261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909ED-5F75-4174-A7CF-9753D66265E6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BBF09-B0FB-476B-A1D0-736DB8B8E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73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48294-8E7C-4404-A8E6-C5F2A115FD1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F6AE15-4991-42EE-85DF-3D0742BD69E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81"/>
            <a:ext cx="5486400" cy="411496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D7C4A-12A8-4E5D-9B9B-43D1EA7381E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2842D-0339-41F3-92B5-350932AE241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A8F52-7F6A-4333-96B8-5FFE0723E9A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9E89F-29AD-4835-9C1D-26533CD97439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D77889-3D12-496A-B06B-874441236147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53A00F-BDC9-48EF-94CF-1DD73B2B9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152400"/>
            <a:ext cx="8083550" cy="15271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Types of Chemical Reactions, Continued</a:t>
            </a:r>
          </a:p>
        </p:txBody>
      </p:sp>
      <p:pic>
        <p:nvPicPr>
          <p:cNvPr id="3075" name="Picture 4" descr="N104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9800" y="1766888"/>
            <a:ext cx="6367463" cy="4775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Cj04324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52400"/>
            <a:ext cx="1816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4038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5200" b="1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77913" y="228600"/>
            <a:ext cx="456088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200" b="1">
                <a:latin typeface="Arial Narrow" pitchFamily="34" charset="0"/>
              </a:rPr>
              <a:t>Chemistry Joke</a:t>
            </a:r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268288" y="1939925"/>
            <a:ext cx="7848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200" b="1" dirty="0">
                <a:latin typeface="Arial Narrow" pitchFamily="34" charset="0"/>
              </a:rPr>
              <a:t>Q: </a:t>
            </a:r>
            <a:r>
              <a:rPr lang="en-US" sz="5200" b="1" dirty="0" smtClean="0">
                <a:latin typeface="Arial Narrow" pitchFamily="34" charset="0"/>
              </a:rPr>
              <a:t>What are your teacher’s favorite elements?</a:t>
            </a:r>
            <a:endParaRPr lang="en-US" sz="5200" b="1" baseline="-25000" dirty="0">
              <a:latin typeface="Arial Narrow" pitchFamily="34" charset="0"/>
            </a:endParaRPr>
          </a:p>
        </p:txBody>
      </p:sp>
      <p:sp>
        <p:nvSpPr>
          <p:cNvPr id="285704" name="Text Box 8"/>
          <p:cNvSpPr txBox="1">
            <a:spLocks noChangeArrowheads="1"/>
          </p:cNvSpPr>
          <p:nvPr/>
        </p:nvSpPr>
        <p:spPr bwMode="auto">
          <a:xfrm>
            <a:off x="304800" y="4267200"/>
            <a:ext cx="5029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200" b="1" dirty="0">
                <a:latin typeface="Arial Narrow" pitchFamily="34" charset="0"/>
              </a:rPr>
              <a:t>A: </a:t>
            </a:r>
            <a:r>
              <a:rPr lang="en-US" sz="5200" b="1" dirty="0" smtClean="0">
                <a:latin typeface="Arial Narrow" pitchFamily="34" charset="0"/>
              </a:rPr>
              <a:t>C H O Co La Te!</a:t>
            </a:r>
            <a:endParaRPr lang="en-US" sz="5200" b="1" dirty="0">
              <a:latin typeface="Arial Narrow" pitchFamily="34" charset="0"/>
            </a:endParaRPr>
          </a:p>
        </p:txBody>
      </p:sp>
      <p:pic>
        <p:nvPicPr>
          <p:cNvPr id="2" name="Picture 2" descr="C:\Documents and Settings\esdupont\Local Settings\Temporary Internet Files\Content.IE5\7V8EWKOX\MCj0436179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799" y="3733800"/>
            <a:ext cx="2743201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2" grpId="0"/>
      <p:bldP spid="2857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3849688"/>
            <a:ext cx="9144000" cy="30083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7200" b="1">
                <a:solidFill>
                  <a:srgbClr val="FFFF66"/>
                </a:solidFill>
                <a:latin typeface="Times New Roman" pitchFamily="18" charset="0"/>
              </a:rPr>
              <a:t>AB + CD </a:t>
            </a:r>
            <a:r>
              <a:rPr lang="en-US" sz="7200" b="1">
                <a:solidFill>
                  <a:srgbClr val="FFFF66"/>
                </a:solidFill>
                <a:latin typeface="Times New Roman" pitchFamily="18" charset="0"/>
                <a:sym typeface="Symbol" pitchFamily="18" charset="2"/>
              </a:rPr>
              <a:t> AD + </a:t>
            </a:r>
            <a:r>
              <a:rPr lang="en-US" sz="7200" b="1">
                <a:solidFill>
                  <a:srgbClr val="FFFF66"/>
                </a:solidFill>
                <a:latin typeface="Times New Roman" pitchFamily="18" charset="0"/>
              </a:rPr>
              <a:t>CB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1155700" y="304800"/>
            <a:ext cx="7010400" cy="108585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80000"/>
              </a:spcBef>
            </a:pPr>
            <a:r>
              <a:rPr lang="en-US" sz="4800" b="1" dirty="0" smtClean="0"/>
              <a:t>Double Replacement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idx="1"/>
          </p:nvPr>
        </p:nvSpPr>
        <p:spPr>
          <a:xfrm>
            <a:off x="279400" y="1752600"/>
            <a:ext cx="8178800" cy="217899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Ions in two compounds “change partners”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 err="1">
                <a:solidFill>
                  <a:schemeClr val="accent2"/>
                </a:solidFill>
                <a:latin typeface="Arial Narrow" pitchFamily="34" charset="0"/>
              </a:rPr>
              <a:t>Cation</a:t>
            </a:r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 of one compound combines with </a:t>
            </a:r>
            <a:r>
              <a:rPr lang="en-US" sz="3200" b="1" dirty="0">
                <a:solidFill>
                  <a:schemeClr val="accent2"/>
                </a:solidFill>
                <a:latin typeface="Arial Narrow" pitchFamily="34" charset="0"/>
              </a:rPr>
              <a:t>anion</a:t>
            </a:r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 of the other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General Equation: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7163" y="5870575"/>
            <a:ext cx="8805862" cy="835025"/>
            <a:chOff x="99" y="3518"/>
            <a:chExt cx="5547" cy="526"/>
          </a:xfrm>
        </p:grpSpPr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99" y="3518"/>
              <a:ext cx="5547" cy="52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272" name="Picture 7" descr="double replacement symbol"/>
            <p:cNvPicPr>
              <a:picLocks noChangeAspect="1" noChangeArrowheads="1"/>
            </p:cNvPicPr>
            <p:nvPr/>
          </p:nvPicPr>
          <p:blipFill>
            <a:blip r:embed="rId3" cstate="print"/>
            <a:srcRect l="4395" r="20273" b="50717"/>
            <a:stretch>
              <a:fillRect/>
            </a:stretch>
          </p:blipFill>
          <p:spPr bwMode="auto">
            <a:xfrm>
              <a:off x="126" y="3572"/>
              <a:ext cx="5503" cy="4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</p:grpSp>
      <p:sp>
        <p:nvSpPr>
          <p:cNvPr id="122888" name="AutoShape 8"/>
          <p:cNvSpPr>
            <a:spLocks/>
          </p:cNvSpPr>
          <p:nvPr/>
        </p:nvSpPr>
        <p:spPr bwMode="auto">
          <a:xfrm rot="-5400000">
            <a:off x="2120900" y="4183063"/>
            <a:ext cx="406400" cy="2336800"/>
          </a:xfrm>
          <a:prstGeom prst="leftBracket">
            <a:avLst>
              <a:gd name="adj" fmla="val 47917"/>
            </a:avLst>
          </a:prstGeom>
          <a:noFill/>
          <a:ln w="76200">
            <a:solidFill>
              <a:schemeClr val="hlink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nimBg="1" autoUpdateAnimBg="0"/>
      <p:bldP spid="122883" grpId="0"/>
      <p:bldP spid="122884" grpId="0" build="p" autoUpdateAnimBg="0" advAuto="0"/>
      <p:bldP spid="1228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76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Double Replacement Products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620877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One</a:t>
            </a:r>
            <a:r>
              <a:rPr lang="en-US" sz="3200" b="1" dirty="0">
                <a:latin typeface="Arial Narrow" pitchFamily="34" charset="0"/>
              </a:rPr>
              <a:t> of the compounds formed is usually either</a:t>
            </a:r>
            <a:r>
              <a:rPr lang="en-US" sz="3200" b="1" dirty="0" smtClean="0">
                <a:latin typeface="Arial Narrow" pitchFamily="34" charset="0"/>
              </a:rPr>
              <a:t>:</a:t>
            </a:r>
            <a:endParaRPr lang="en-US" sz="3200" b="1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218" y="5257800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itchFamily="34" charset="0"/>
              </a:rPr>
              <a:t>The other compound is often soluble and remains dissolved in solution.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502187"/>
            <a:ext cx="314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A precipitate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2287038"/>
            <a:ext cx="336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An insoluble gas that bubbles out of solution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63951" y="4347891"/>
            <a:ext cx="6898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Or, a 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molecular 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compound, 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usually water </a:t>
            </a:r>
          </a:p>
        </p:txBody>
      </p:sp>
      <p:pic>
        <p:nvPicPr>
          <p:cNvPr id="8" name="Picture 1030" descr="MMj0174005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200" y="3579405"/>
            <a:ext cx="912813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8" t="35752" r="-35700" b="-35484"/>
          <a:stretch/>
        </p:blipFill>
        <p:spPr bwMode="auto">
          <a:xfrm>
            <a:off x="3124200" y="2299245"/>
            <a:ext cx="2057400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08962" cy="1054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/>
              <a:t>Double Replacement Example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811338"/>
            <a:ext cx="9144000" cy="62865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400" b="1" dirty="0" err="1" smtClean="0">
                <a:solidFill>
                  <a:srgbClr val="002060"/>
                </a:solidFill>
                <a:latin typeface="Arial Narrow" pitchFamily="34" charset="0"/>
              </a:rPr>
              <a:t>Pb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(NO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</a:rPr>
              <a:t>3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)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</a:rPr>
              <a:t>2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(</a:t>
            </a:r>
            <a:r>
              <a:rPr lang="en-US" sz="3400" b="1" dirty="0" err="1" smtClean="0">
                <a:solidFill>
                  <a:srgbClr val="002060"/>
                </a:solidFill>
                <a:latin typeface="Arial Narrow" pitchFamily="34" charset="0"/>
              </a:rPr>
              <a:t>aq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) + K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</a:rPr>
              <a:t>2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CrO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</a:rPr>
              <a:t>4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(</a:t>
            </a:r>
            <a:r>
              <a:rPr lang="en-US" sz="3400" b="1" dirty="0" err="1" smtClean="0">
                <a:solidFill>
                  <a:srgbClr val="002060"/>
                </a:solidFill>
                <a:latin typeface="Arial Narrow" pitchFamily="34" charset="0"/>
              </a:rPr>
              <a:t>aq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) 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  <a:sym typeface="Symbol" pitchFamily="18" charset="2"/>
              </a:rPr>
              <a:t> PbCrO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  <a:sym typeface="Symbol" pitchFamily="18" charset="2"/>
              </a:rPr>
              <a:t>4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  <a:sym typeface="Symbol" pitchFamily="18" charset="2"/>
              </a:rPr>
              <a:t>(s)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 + 2KNO</a:t>
            </a:r>
            <a:r>
              <a:rPr lang="en-US" sz="3400" b="1" baseline="-25000" dirty="0" smtClean="0">
                <a:solidFill>
                  <a:srgbClr val="002060"/>
                </a:solidFill>
                <a:latin typeface="Arial Narrow" pitchFamily="34" charset="0"/>
              </a:rPr>
              <a:t>3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(</a:t>
            </a:r>
            <a:r>
              <a:rPr lang="en-US" sz="3400" b="1" dirty="0" err="1" smtClean="0">
                <a:solidFill>
                  <a:srgbClr val="002060"/>
                </a:solidFill>
                <a:latin typeface="Arial Narrow" pitchFamily="34" charset="0"/>
              </a:rPr>
              <a:t>aq</a:t>
            </a:r>
            <a:r>
              <a:rPr lang="en-US" sz="3400" b="1" dirty="0" smtClean="0">
                <a:solidFill>
                  <a:srgbClr val="002060"/>
                </a:solidFill>
                <a:latin typeface="Arial Narrow" pitchFamily="34" charset="0"/>
              </a:rPr>
              <a:t>) </a:t>
            </a:r>
          </a:p>
        </p:txBody>
      </p:sp>
      <p:sp>
        <p:nvSpPr>
          <p:cNvPr id="123909" name="AutoShape 5"/>
          <p:cNvSpPr>
            <a:spLocks/>
          </p:cNvSpPr>
          <p:nvPr/>
        </p:nvSpPr>
        <p:spPr bwMode="auto">
          <a:xfrm rot="-5400000">
            <a:off x="2209428" y="1577975"/>
            <a:ext cx="406400" cy="2336800"/>
          </a:xfrm>
          <a:prstGeom prst="leftBracket">
            <a:avLst>
              <a:gd name="adj" fmla="val 47917"/>
            </a:avLst>
          </a:prstGeom>
          <a:noFill/>
          <a:ln w="76200">
            <a:solidFill>
              <a:schemeClr val="hlink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0" y="3294063"/>
            <a:ext cx="9144000" cy="1798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latin typeface="Arial Narrow" pitchFamily="34" charset="0"/>
              </a:rPr>
              <a:t>Note how the ions combine to create neutral products by crossing charges and simplifying.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rgbClr val="FF0000"/>
                </a:solidFill>
                <a:latin typeface="Arial Narrow" pitchFamily="34" charset="0"/>
              </a:rPr>
              <a:t>Then</a:t>
            </a:r>
            <a:r>
              <a:rPr lang="en-US" sz="3200" b="1" dirty="0">
                <a:latin typeface="Arial Narrow" pitchFamily="34" charset="0"/>
              </a:rPr>
              <a:t>…the equation is balanced.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 autoUpdateAnimBg="0" advAuto="0"/>
      <p:bldP spid="123909" grpId="0" animBg="1"/>
      <p:bldP spid="1239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Acid/Base Neutralization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200" b="1" dirty="0" smtClean="0">
                <a:solidFill>
                  <a:schemeClr val="accent2"/>
                </a:solidFill>
              </a:rPr>
              <a:t>Type of Double Replacement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809625" y="1905000"/>
            <a:ext cx="7724775" cy="4540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When an acid reacts with a base,  </a:t>
            </a:r>
            <a:r>
              <a:rPr lang="en-US" sz="3200" b="1" dirty="0">
                <a:solidFill>
                  <a:schemeClr val="accent2"/>
                </a:solidFill>
                <a:latin typeface="Arial Narrow" pitchFamily="34" charset="0"/>
              </a:rPr>
              <a:t>water</a:t>
            </a:r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 and a </a:t>
            </a:r>
            <a:r>
              <a:rPr lang="en-US" sz="3200" b="1" dirty="0">
                <a:solidFill>
                  <a:schemeClr val="accent2"/>
                </a:solidFill>
                <a:latin typeface="Arial Narrow" pitchFamily="34" charset="0"/>
              </a:rPr>
              <a:t>salt</a:t>
            </a:r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 are produced. </a:t>
            </a:r>
          </a:p>
          <a:p>
            <a:pPr eaLnBrk="1" hangingPunct="1"/>
            <a:r>
              <a:rPr lang="en-US" sz="4000" b="1" dirty="0" err="1">
                <a:solidFill>
                  <a:schemeClr val="tx1"/>
                </a:solidFill>
                <a:latin typeface="Arial Narrow" pitchFamily="34" charset="0"/>
              </a:rPr>
              <a:t>HCl</a:t>
            </a:r>
            <a:r>
              <a:rPr lang="en-US" sz="4000" b="1" dirty="0">
                <a:solidFill>
                  <a:schemeClr val="tx1"/>
                </a:solidFill>
                <a:latin typeface="Arial Narrow" pitchFamily="34" charset="0"/>
              </a:rPr>
              <a:t> + K(OH) → H(OH) + </a:t>
            </a:r>
            <a:r>
              <a:rPr lang="en-US" sz="4000" b="1" dirty="0" err="1">
                <a:solidFill>
                  <a:schemeClr val="tx1"/>
                </a:solidFill>
                <a:latin typeface="Arial Narrow" pitchFamily="34" charset="0"/>
              </a:rPr>
              <a:t>KCl</a:t>
            </a:r>
            <a:r>
              <a:rPr lang="en-US" sz="40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H(OH) is water! (H</a:t>
            </a:r>
            <a:r>
              <a:rPr lang="en-US" sz="3200" b="1" baseline="-25000" dirty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O)</a:t>
            </a:r>
          </a:p>
          <a:p>
            <a:pPr eaLnBrk="1" hangingPunct="1"/>
            <a:r>
              <a:rPr lang="en-US" sz="3200" b="1" dirty="0" err="1">
                <a:solidFill>
                  <a:schemeClr val="tx1"/>
                </a:solidFill>
                <a:latin typeface="Arial Narrow" pitchFamily="34" charset="0"/>
              </a:rPr>
              <a:t>KCl</a:t>
            </a:r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 is an ionic compound—a salt!</a:t>
            </a:r>
          </a:p>
        </p:txBody>
      </p:sp>
      <p:sp>
        <p:nvSpPr>
          <p:cNvPr id="279556" name="AutoShape 4"/>
          <p:cNvSpPr>
            <a:spLocks/>
          </p:cNvSpPr>
          <p:nvPr/>
        </p:nvSpPr>
        <p:spPr bwMode="auto">
          <a:xfrm rot="-5400000">
            <a:off x="2316163" y="2939198"/>
            <a:ext cx="406400" cy="1685925"/>
          </a:xfrm>
          <a:prstGeom prst="leftBracket">
            <a:avLst>
              <a:gd name="adj" fmla="val 34570"/>
            </a:avLst>
          </a:prstGeom>
          <a:noFill/>
          <a:ln w="76200">
            <a:solidFill>
              <a:schemeClr val="hlink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4191000" y="3695642"/>
            <a:ext cx="388620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Switch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nimBg="1"/>
      <p:bldP spid="2795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 or Soluble?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7627" y="1676400"/>
            <a:ext cx="762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When a double replacement reaction forms a </a:t>
            </a:r>
            <a:r>
              <a:rPr lang="en-US" sz="3200" b="1" dirty="0" smtClean="0">
                <a:solidFill>
                  <a:schemeClr val="accent2"/>
                </a:solidFill>
                <a:latin typeface="Arial Narrow" pitchFamily="34" charset="0"/>
              </a:rPr>
              <a:t>SOLID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, 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use the solubility rules on the back of your periodic table to tell which product is </a:t>
            </a:r>
            <a:r>
              <a:rPr lang="en-US" sz="3200" b="1" dirty="0" smtClean="0">
                <a:solidFill>
                  <a:schemeClr val="accent2"/>
                </a:solidFill>
                <a:latin typeface="Arial Narrow" pitchFamily="34" charset="0"/>
              </a:rPr>
              <a:t>solid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and which product is </a:t>
            </a:r>
            <a:r>
              <a:rPr lang="en-US" sz="3200" b="1" dirty="0">
                <a:solidFill>
                  <a:schemeClr val="accent2"/>
                </a:solidFill>
                <a:latin typeface="Arial Narrow" pitchFamily="34" charset="0"/>
              </a:rPr>
              <a:t>soluble</a:t>
            </a:r>
            <a:r>
              <a:rPr lang="en-US" sz="3200" b="1" dirty="0">
                <a:solidFill>
                  <a:prstClr val="black"/>
                </a:solidFill>
                <a:latin typeface="Arial Narrow" pitchFamily="34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" y="3789565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 AgNO</a:t>
            </a:r>
            <a:r>
              <a:rPr lang="en-US" sz="2800" b="1" baseline="-25000" dirty="0" smtClean="0"/>
              <a:t>3 (</a:t>
            </a:r>
            <a:r>
              <a:rPr lang="en-US" sz="2800" b="1" baseline="-25000" dirty="0" err="1" smtClean="0"/>
              <a:t>aq</a:t>
            </a:r>
            <a:r>
              <a:rPr lang="en-US" sz="2800" b="1" baseline="-25000" dirty="0" smtClean="0"/>
              <a:t>)</a:t>
            </a:r>
            <a:r>
              <a:rPr lang="en-US" sz="2800" b="1" dirty="0" smtClean="0"/>
              <a:t> + K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PO</a:t>
            </a:r>
            <a:r>
              <a:rPr lang="en-US" sz="2800" b="1" baseline="-25000" dirty="0" smtClean="0"/>
              <a:t>4 (</a:t>
            </a:r>
            <a:r>
              <a:rPr lang="en-US" sz="2800" b="1" baseline="-25000" dirty="0" err="1" smtClean="0"/>
              <a:t>aq</a:t>
            </a:r>
            <a:r>
              <a:rPr lang="en-US" sz="2800" b="1" baseline="-25000" dirty="0" smtClean="0"/>
              <a:t>)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/>
              </a:rPr>
              <a:t> 3 KNO</a:t>
            </a:r>
            <a:r>
              <a:rPr lang="en-US" sz="2800" b="1" baseline="-25000" dirty="0" smtClean="0">
                <a:sym typeface="Wingdings"/>
              </a:rPr>
              <a:t>3        </a:t>
            </a:r>
            <a:r>
              <a:rPr lang="en-US" sz="2800" b="1" dirty="0" smtClean="0">
                <a:sym typeface="Wingdings"/>
              </a:rPr>
              <a:t>+ Ag</a:t>
            </a:r>
            <a:r>
              <a:rPr lang="en-US" sz="2800" b="1" baseline="-25000" dirty="0" smtClean="0">
                <a:sym typeface="Wingdings"/>
              </a:rPr>
              <a:t>3</a:t>
            </a:r>
            <a:r>
              <a:rPr lang="en-US" sz="2800" b="1" dirty="0" smtClean="0">
                <a:sym typeface="Wingdings"/>
              </a:rPr>
              <a:t>PO</a:t>
            </a:r>
            <a:r>
              <a:rPr lang="en-US" sz="2800" b="1" baseline="-25000" dirty="0" smtClean="0">
                <a:sym typeface="Wingdings"/>
              </a:rPr>
              <a:t>4 </a:t>
            </a:r>
            <a:endParaRPr lang="en-US" sz="2800" b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447536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Rules 1 and 5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80524" y="3740238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-25000" dirty="0">
                <a:solidFill>
                  <a:prstClr val="black"/>
                </a:solidFill>
                <a:sym typeface="Wingdings"/>
              </a:rPr>
              <a:t>(</a:t>
            </a:r>
            <a:r>
              <a:rPr lang="en-US" sz="2800" b="1" baseline="-25000" dirty="0" err="1">
                <a:solidFill>
                  <a:prstClr val="black"/>
                </a:solidFill>
                <a:sym typeface="Wingdings"/>
              </a:rPr>
              <a:t>aq</a:t>
            </a:r>
            <a:r>
              <a:rPr lang="en-US" sz="2800" b="1" baseline="-25000" dirty="0">
                <a:solidFill>
                  <a:prstClr val="black"/>
                </a:solidFill>
                <a:sym typeface="Wingdings"/>
              </a:rPr>
              <a:t>)</a:t>
            </a:r>
            <a:r>
              <a:rPr lang="en-US" sz="2800" b="1" dirty="0">
                <a:solidFill>
                  <a:prstClr val="black"/>
                </a:solidFill>
                <a:sym typeface="Wingdings"/>
              </a:rPr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87411" y="3759092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-25000" dirty="0">
                <a:solidFill>
                  <a:prstClr val="black"/>
                </a:solidFill>
                <a:sym typeface="Wingdings"/>
              </a:rPr>
              <a:t>(s)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3516" y="514859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 (NH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)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S</a:t>
            </a:r>
            <a:r>
              <a:rPr lang="en-US" sz="2800" b="1" baseline="-25000" dirty="0" smtClean="0"/>
              <a:t> (</a:t>
            </a:r>
            <a:r>
              <a:rPr lang="en-US" sz="2800" b="1" baseline="-25000" dirty="0" err="1" smtClean="0"/>
              <a:t>aq</a:t>
            </a:r>
            <a:r>
              <a:rPr lang="en-US" sz="2800" b="1" baseline="-25000" dirty="0" smtClean="0"/>
              <a:t>)</a:t>
            </a:r>
            <a:r>
              <a:rPr lang="en-US" sz="2800" b="1" dirty="0" smtClean="0"/>
              <a:t> + 2 AlCl</a:t>
            </a:r>
            <a:r>
              <a:rPr lang="en-US" sz="2800" b="1" baseline="-25000" dirty="0" smtClean="0"/>
              <a:t>3 (</a:t>
            </a:r>
            <a:r>
              <a:rPr lang="en-US" sz="2800" b="1" baseline="-25000" dirty="0" err="1" smtClean="0"/>
              <a:t>aq</a:t>
            </a:r>
            <a:r>
              <a:rPr lang="en-US" sz="2800" b="1" baseline="-25000" dirty="0" smtClean="0"/>
              <a:t>)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/>
              </a:rPr>
              <a:t> 6 NH</a:t>
            </a:r>
            <a:r>
              <a:rPr lang="en-US" sz="2800" b="1" baseline="-25000" dirty="0" smtClean="0">
                <a:sym typeface="Wingdings"/>
              </a:rPr>
              <a:t>4</a:t>
            </a:r>
            <a:r>
              <a:rPr lang="en-US" sz="2800" b="1" dirty="0" smtClean="0">
                <a:sym typeface="Wingdings"/>
              </a:rPr>
              <a:t>Cl</a:t>
            </a:r>
            <a:r>
              <a:rPr lang="en-US" sz="2800" b="1" baseline="-25000" dirty="0" smtClean="0">
                <a:sym typeface="Wingdings"/>
              </a:rPr>
              <a:t>        </a:t>
            </a:r>
            <a:r>
              <a:rPr lang="en-US" sz="2800" b="1" dirty="0" smtClean="0">
                <a:sym typeface="Wingdings"/>
              </a:rPr>
              <a:t>+ Al</a:t>
            </a:r>
            <a:r>
              <a:rPr lang="en-US" sz="2800" b="1" baseline="-25000" dirty="0" smtClean="0">
                <a:sym typeface="Wingdings"/>
              </a:rPr>
              <a:t>2</a:t>
            </a:r>
            <a:r>
              <a:rPr lang="en-US" sz="2800" b="1" dirty="0" smtClean="0">
                <a:sym typeface="Wingdings"/>
              </a:rPr>
              <a:t>S</a:t>
            </a:r>
            <a:r>
              <a:rPr lang="en-US" sz="2800" b="1" baseline="-25000" dirty="0" smtClean="0">
                <a:sym typeface="Wingdings"/>
              </a:rPr>
              <a:t>3 </a:t>
            </a:r>
            <a:endParaRPr lang="en-US" sz="28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971016" y="5834390"/>
            <a:ext cx="3402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Rules 1or 3 and 5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05148" y="5118117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-25000" dirty="0">
                <a:solidFill>
                  <a:prstClr val="black"/>
                </a:solidFill>
                <a:sym typeface="Wingdings"/>
              </a:rPr>
              <a:t>(</a:t>
            </a:r>
            <a:r>
              <a:rPr lang="en-US" sz="2800" b="1" baseline="-25000" dirty="0" err="1">
                <a:solidFill>
                  <a:prstClr val="black"/>
                </a:solidFill>
                <a:sym typeface="Wingdings"/>
              </a:rPr>
              <a:t>aq</a:t>
            </a:r>
            <a:r>
              <a:rPr lang="en-US" sz="2800" b="1" baseline="-25000" dirty="0">
                <a:solidFill>
                  <a:prstClr val="black"/>
                </a:solidFill>
                <a:sym typeface="Wingdings"/>
              </a:rPr>
              <a:t>)</a:t>
            </a:r>
            <a:r>
              <a:rPr lang="en-US" sz="2800" b="1" dirty="0">
                <a:solidFill>
                  <a:prstClr val="black"/>
                </a:solidFill>
                <a:sym typeface="Wingdings"/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97303" y="5118117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-25000" dirty="0">
                <a:solidFill>
                  <a:prstClr val="black"/>
                </a:solidFill>
                <a:sym typeface="Wingdings"/>
              </a:rPr>
              <a:t>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3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Cj04324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52400"/>
            <a:ext cx="1816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4038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5200" b="1">
              <a:solidFill>
                <a:srgbClr val="FFFF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4876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200" b="1" dirty="0"/>
              <a:t>Chemistry Joke</a:t>
            </a: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914400" y="2209800"/>
            <a:ext cx="7848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200" b="1" dirty="0"/>
              <a:t>Acids and Bases are…</a:t>
            </a:r>
            <a:endParaRPr lang="en-US" sz="5200" b="1" baseline="-25000" dirty="0"/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914400" y="3581400"/>
            <a:ext cx="373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0" b="1" dirty="0" err="1"/>
              <a:t>pHun</a:t>
            </a:r>
            <a:r>
              <a:rPr lang="en-US" sz="8000" b="1" dirty="0"/>
              <a:t>!!!</a:t>
            </a:r>
          </a:p>
        </p:txBody>
      </p:sp>
      <p:pic>
        <p:nvPicPr>
          <p:cNvPr id="182280" name="Picture 8" descr="Test_tubes_jump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429000"/>
            <a:ext cx="3429000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/>
      <p:bldP spid="18227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947</TotalTime>
  <Words>279</Words>
  <Application>Microsoft Office PowerPoint</Application>
  <PresentationFormat>On-screen Show (4:3)</PresentationFormat>
  <Paragraphs>45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Types of Chemical Reactions, Continued</vt:lpstr>
      <vt:lpstr>PowerPoint Presentation</vt:lpstr>
      <vt:lpstr>Double Replacement</vt:lpstr>
      <vt:lpstr>Double Replacement Products</vt:lpstr>
      <vt:lpstr>Double Replacement Example</vt:lpstr>
      <vt:lpstr>Acid/Base Neutralization Type of Double Replacement</vt:lpstr>
      <vt:lpstr>Solid or Soluble?</vt:lpstr>
      <vt:lpstr>PowerPoint Presentation</vt:lpstr>
    </vt:vector>
  </TitlesOfParts>
  <Company>Virginia Beach City Public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Reactions, Continued</dc:title>
  <dc:creator>esdupont</dc:creator>
  <cp:lastModifiedBy>Stephanie Reid</cp:lastModifiedBy>
  <cp:revision>70</cp:revision>
  <dcterms:created xsi:type="dcterms:W3CDTF">2010-03-16T16:00:23Z</dcterms:created>
  <dcterms:modified xsi:type="dcterms:W3CDTF">2014-06-09T23:52:45Z</dcterms:modified>
</cp:coreProperties>
</file>