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2" r:id="rId3"/>
    <p:sldId id="257" r:id="rId4"/>
    <p:sldId id="262" r:id="rId5"/>
    <p:sldId id="260" r:id="rId6"/>
    <p:sldId id="261" r:id="rId7"/>
    <p:sldId id="263" r:id="rId8"/>
    <p:sldId id="264" r:id="rId9"/>
    <p:sldId id="265" r:id="rId10"/>
    <p:sldId id="266" r:id="rId11"/>
    <p:sldId id="271" r:id="rId12"/>
    <p:sldId id="268" r:id="rId13"/>
    <p:sldId id="269" r:id="rId14"/>
    <p:sldId id="270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07DDE-2A24-4B90-92E3-03AC1147C5E8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74156-F4EE-40B0-BA1F-338984884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21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795D42-BDF3-4E30-BBF4-3DC528CBDDE6}" type="slidenum">
              <a:rPr lang="en-US"/>
              <a:pPr/>
              <a:t>2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C6CEF96B-EEEA-4F6F-8773-C85CC28259F5}" type="slidenum">
              <a:rPr lang="en-US" sz="1000" smtClean="0">
                <a:latin typeface="Times New Roman" pitchFamily="18" charset="0"/>
              </a:rPr>
              <a:pPr/>
              <a:t>3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49775" cy="3413125"/>
          </a:xfrm>
          <a:ln cap="flat"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DB03AC9D-A8DB-41B3-B9EE-E082DA0D4463}" type="slidenum">
              <a:rPr lang="en-US" sz="1000" smtClean="0">
                <a:latin typeface="Times New Roman" pitchFamily="18" charset="0"/>
              </a:rPr>
              <a:pPr/>
              <a:t>15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7DB7-C759-4388-B29D-D83A6FC47C4C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EF5-EEB7-42F8-A3FE-C432B9B16C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7DB7-C759-4388-B29D-D83A6FC47C4C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EF5-EEB7-42F8-A3FE-C432B9B16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7DB7-C759-4388-B29D-D83A6FC47C4C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EF5-EEB7-42F8-A3FE-C432B9B16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7DB7-C759-4388-B29D-D83A6FC47C4C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EF5-EEB7-42F8-A3FE-C432B9B16C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7DB7-C759-4388-B29D-D83A6FC47C4C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EF5-EEB7-42F8-A3FE-C432B9B16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7DB7-C759-4388-B29D-D83A6FC47C4C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EF5-EEB7-42F8-A3FE-C432B9B16C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7DB7-C759-4388-B29D-D83A6FC47C4C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EF5-EEB7-42F8-A3FE-C432B9B16C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7DB7-C759-4388-B29D-D83A6FC47C4C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EF5-EEB7-42F8-A3FE-C432B9B16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7DB7-C759-4388-B29D-D83A6FC47C4C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EF5-EEB7-42F8-A3FE-C432B9B16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7DB7-C759-4388-B29D-D83A6FC47C4C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EF5-EEB7-42F8-A3FE-C432B9B16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7DB7-C759-4388-B29D-D83A6FC47C4C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EF5-EEB7-42F8-A3FE-C432B9B16C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27DB7-C759-4388-B29D-D83A6FC47C4C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5F0EF5-EEB7-42F8-A3FE-C432B9B16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Solutions,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31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152400" y="304800"/>
            <a:ext cx="6324600" cy="708528"/>
          </a:xfrm>
          <a:prstGeom prst="rect">
            <a:avLst/>
          </a:prstGeom>
        </p:spPr>
        <p:txBody>
          <a:bodyPr lIns="92075" tIns="46038" rIns="92075" bIns="46038" anchor="t" anchorCtr="1">
            <a:sp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4000" dirty="0" smtClean="0"/>
              <a:t>Using Molarity</a:t>
            </a:r>
          </a:p>
        </p:txBody>
      </p:sp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80962" y="1524000"/>
            <a:ext cx="8743950" cy="4495800"/>
          </a:xfrm>
          <a:prstGeom prst="rect">
            <a:avLst/>
          </a:prstGeom>
        </p:spPr>
        <p:txBody>
          <a:bodyPr lIns="92075" tIns="46038" rIns="92075" bIns="46038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66800" lvl="1" indent="-609600">
              <a:defRPr/>
            </a:pPr>
            <a:r>
              <a:rPr lang="en-US" sz="3600" dirty="0"/>
              <a:t>How many grams of CuSO</a:t>
            </a:r>
            <a:r>
              <a:rPr lang="en-US" sz="3600" baseline="-25000" dirty="0"/>
              <a:t>4</a:t>
            </a:r>
            <a:r>
              <a:rPr lang="en-US" sz="3600" dirty="0"/>
              <a:t> • 5 H</a:t>
            </a:r>
            <a:r>
              <a:rPr lang="en-US" sz="3600" baseline="-25000" dirty="0"/>
              <a:t>2</a:t>
            </a:r>
            <a:r>
              <a:rPr lang="en-US" sz="3600" dirty="0"/>
              <a:t>O are needed to prepare 100. mL of a 0.10 M solution? (2.5 g)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28417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152400" y="304800"/>
            <a:ext cx="6324600" cy="708528"/>
          </a:xfrm>
          <a:prstGeom prst="rect">
            <a:avLst/>
          </a:prstGeom>
        </p:spPr>
        <p:txBody>
          <a:bodyPr lIns="92075" tIns="46038" rIns="92075" bIns="46038" anchor="t" anchorCtr="1">
            <a:sp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4000" dirty="0" smtClean="0"/>
              <a:t>Using Molarity</a:t>
            </a:r>
          </a:p>
        </p:txBody>
      </p:sp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80962" y="1524000"/>
            <a:ext cx="8743950" cy="4495800"/>
          </a:xfrm>
          <a:prstGeom prst="rect">
            <a:avLst/>
          </a:prstGeom>
        </p:spPr>
        <p:txBody>
          <a:bodyPr lIns="92075" tIns="46038" rIns="92075" bIns="46038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66800" lvl="1" indent="-609600">
              <a:defRPr/>
            </a:pPr>
            <a:r>
              <a:rPr lang="en-US" sz="3600" dirty="0"/>
              <a:t>To what volume should 5.0 g of </a:t>
            </a:r>
            <a:r>
              <a:rPr lang="en-US" sz="3600" dirty="0" err="1"/>
              <a:t>KCl</a:t>
            </a:r>
            <a:r>
              <a:rPr lang="en-US" sz="3600" dirty="0"/>
              <a:t> be diluted in order to prepare a 0.25 M solution? </a:t>
            </a:r>
            <a:r>
              <a:rPr lang="en-US" sz="3600"/>
              <a:t>(</a:t>
            </a:r>
            <a:r>
              <a:rPr lang="en-US" sz="3600" smtClean="0"/>
              <a:t>0.27 </a:t>
            </a:r>
            <a:r>
              <a:rPr lang="en-US" sz="3600" dirty="0"/>
              <a:t>L)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0935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152400" y="304800"/>
            <a:ext cx="6324600" cy="708528"/>
          </a:xfrm>
          <a:prstGeom prst="rect">
            <a:avLst/>
          </a:prstGeom>
        </p:spPr>
        <p:txBody>
          <a:bodyPr lIns="92075" tIns="46038" rIns="92075" bIns="46038" anchor="t" anchorCtr="1">
            <a:sp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4000" dirty="0" smtClean="0"/>
              <a:t>Dilution</a:t>
            </a:r>
          </a:p>
        </p:txBody>
      </p:sp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19878" y="1752600"/>
            <a:ext cx="8743950" cy="3657600"/>
          </a:xfrm>
          <a:prstGeom prst="rect">
            <a:avLst/>
          </a:prstGeom>
        </p:spPr>
        <p:txBody>
          <a:bodyPr lIns="92075" tIns="46038" rIns="92075" bIns="46038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66800" lvl="1" indent="-609600">
              <a:defRPr/>
            </a:pPr>
            <a:r>
              <a:rPr lang="en-US" sz="3600" dirty="0"/>
              <a:t>Often a needed concentration of solution is made by diluting a more concentrated or “stock” solution</a:t>
            </a:r>
            <a:r>
              <a:rPr lang="en-US" sz="3600" dirty="0" smtClean="0"/>
              <a:t>.</a:t>
            </a:r>
          </a:p>
          <a:p>
            <a:pPr marL="457200" lvl="1" indent="0">
              <a:buNone/>
              <a:defRPr/>
            </a:pPr>
            <a:endParaRPr lang="en-US" sz="3600" dirty="0" smtClean="0"/>
          </a:p>
          <a:p>
            <a:pPr marL="1066800" lvl="1" indent="-609600">
              <a:defRPr/>
            </a:pPr>
            <a:r>
              <a:rPr lang="en-US" sz="3600" dirty="0" smtClean="0"/>
              <a:t>We use the equation </a:t>
            </a:r>
            <a:r>
              <a:rPr lang="en-US" sz="3600" b="1" dirty="0"/>
              <a:t>M</a:t>
            </a:r>
            <a:r>
              <a:rPr lang="en-US" sz="3600" b="1" baseline="-25000" dirty="0"/>
              <a:t>1</a:t>
            </a:r>
            <a:r>
              <a:rPr lang="en-US" sz="3600" b="1" dirty="0"/>
              <a:t>V</a:t>
            </a:r>
            <a:r>
              <a:rPr lang="en-US" sz="3600" b="1" baseline="-25000" dirty="0"/>
              <a:t>1</a:t>
            </a:r>
            <a:r>
              <a:rPr lang="en-US" sz="3600" b="1" dirty="0"/>
              <a:t> = M</a:t>
            </a:r>
            <a:r>
              <a:rPr lang="en-US" sz="3600" b="1" baseline="-25000" dirty="0"/>
              <a:t>2</a:t>
            </a:r>
            <a:r>
              <a:rPr lang="en-US" sz="3600" b="1" dirty="0"/>
              <a:t>V</a:t>
            </a:r>
            <a:r>
              <a:rPr lang="en-US" sz="3600" b="1" baseline="-25000" dirty="0"/>
              <a:t>2</a:t>
            </a:r>
            <a:r>
              <a:rPr lang="en-US" sz="3600" b="1" dirty="0"/>
              <a:t> 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83277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152400" y="304800"/>
            <a:ext cx="6324600" cy="708528"/>
          </a:xfrm>
          <a:prstGeom prst="rect">
            <a:avLst/>
          </a:prstGeom>
        </p:spPr>
        <p:txBody>
          <a:bodyPr lIns="92075" tIns="46038" rIns="92075" bIns="46038" anchor="t" anchorCtr="1">
            <a:sp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4000" dirty="0" smtClean="0"/>
              <a:t>Dilution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0"/>
            <a:ext cx="8610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66800" lvl="1" indent="-609600">
              <a:defRPr/>
            </a:pPr>
            <a:r>
              <a:rPr lang="en-US" sz="3600" dirty="0"/>
              <a:t>M</a:t>
            </a:r>
            <a:r>
              <a:rPr lang="en-US" sz="3600" baseline="-25000" dirty="0"/>
              <a:t>1</a:t>
            </a:r>
            <a:r>
              <a:rPr lang="en-US" sz="3600" dirty="0"/>
              <a:t> and V</a:t>
            </a:r>
            <a:r>
              <a:rPr lang="en-US" sz="3600" baseline="-25000" dirty="0"/>
              <a:t>1</a:t>
            </a:r>
            <a:r>
              <a:rPr lang="en-US" sz="3600" dirty="0"/>
              <a:t> are </a:t>
            </a:r>
            <a:r>
              <a:rPr lang="en-US" sz="3600" dirty="0" smtClean="0"/>
              <a:t>the concentrated, </a:t>
            </a:r>
            <a:r>
              <a:rPr lang="en-US" sz="3600" dirty="0"/>
              <a:t>stock molarity and volume. </a:t>
            </a:r>
            <a:endParaRPr lang="en-US" sz="3600" dirty="0" smtClean="0"/>
          </a:p>
          <a:p>
            <a:pPr marL="1066800" lvl="1" indent="-609600">
              <a:defRPr/>
            </a:pPr>
            <a:endParaRPr lang="en-US" sz="3600" dirty="0"/>
          </a:p>
          <a:p>
            <a:pPr marL="1066800" lvl="1" indent="-609600">
              <a:defRPr/>
            </a:pPr>
            <a:r>
              <a:rPr lang="en-US" sz="3600" dirty="0"/>
              <a:t>M</a:t>
            </a:r>
            <a:r>
              <a:rPr lang="en-US" sz="3600" baseline="-25000" dirty="0"/>
              <a:t>2</a:t>
            </a:r>
            <a:r>
              <a:rPr lang="en-US" sz="3600" dirty="0"/>
              <a:t> and V</a:t>
            </a:r>
            <a:r>
              <a:rPr lang="en-US" sz="3600" baseline="-25000" dirty="0"/>
              <a:t>2</a:t>
            </a:r>
            <a:r>
              <a:rPr lang="en-US" sz="3600" dirty="0"/>
              <a:t> are the </a:t>
            </a:r>
            <a:r>
              <a:rPr lang="en-US" sz="3600" dirty="0" smtClean="0"/>
              <a:t>diluted </a:t>
            </a:r>
            <a:r>
              <a:rPr lang="en-US" sz="3600" dirty="0"/>
              <a:t>molarity and volume. </a:t>
            </a:r>
            <a:endParaRPr lang="en-US" sz="3600" dirty="0" smtClean="0"/>
          </a:p>
          <a:p>
            <a:pPr marL="1066800" lvl="1" indent="-609600">
              <a:defRPr/>
            </a:pPr>
            <a:endParaRPr lang="en-US" sz="3600" dirty="0" smtClean="0"/>
          </a:p>
          <a:p>
            <a:pPr marL="1066800" lvl="1" indent="-609600">
              <a:defRPr/>
            </a:pPr>
            <a:r>
              <a:rPr lang="en-US" sz="3600" dirty="0"/>
              <a:t>The volume units have to match each other but can be in mL or L. </a:t>
            </a:r>
          </a:p>
          <a:p>
            <a:pPr marL="1066800" lvl="1" indent="-609600">
              <a:defRPr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1601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152400" y="304800"/>
            <a:ext cx="6324600" cy="708528"/>
          </a:xfrm>
          <a:prstGeom prst="rect">
            <a:avLst/>
          </a:prstGeom>
        </p:spPr>
        <p:txBody>
          <a:bodyPr lIns="92075" tIns="46038" rIns="92075" bIns="46038" anchor="t" anchorCtr="1">
            <a:sp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4000" dirty="0" smtClean="0"/>
              <a:t>Using Dilution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66687" y="1143000"/>
            <a:ext cx="8610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 typeface="Arial" pitchFamily="34" charset="0"/>
              <a:buChar char="•"/>
              <a:defRPr/>
            </a:pPr>
            <a:r>
              <a:rPr lang="en-US" sz="3600" dirty="0" smtClean="0"/>
              <a:t>It is helpful to make a chart of the known and unknown variables.</a:t>
            </a:r>
          </a:p>
          <a:p>
            <a:pPr marL="609600" indent="-609600">
              <a:defRPr/>
            </a:pPr>
            <a:endParaRPr lang="en-US" sz="1000" dirty="0" smtClean="0"/>
          </a:p>
          <a:p>
            <a:r>
              <a:rPr lang="en-US" sz="2800" dirty="0"/>
              <a:t>How many milliliters of aqueous 2.00M MgSO</a:t>
            </a:r>
            <a:r>
              <a:rPr lang="en-US" sz="2800" baseline="-25000" dirty="0"/>
              <a:t>4</a:t>
            </a:r>
            <a:r>
              <a:rPr lang="en-US" sz="2800" dirty="0"/>
              <a:t> solution must be diluted with water to prepare 100.0 mL of aqueous 0.400 M MgSO</a:t>
            </a:r>
            <a:r>
              <a:rPr lang="en-US" sz="2800" baseline="-25000" dirty="0"/>
              <a:t>4</a:t>
            </a:r>
            <a:r>
              <a:rPr lang="en-US" sz="2800" dirty="0"/>
              <a:t>? (20.0 mL)</a:t>
            </a:r>
          </a:p>
          <a:p>
            <a:r>
              <a:rPr lang="en-US" sz="2800" dirty="0"/>
              <a:t>	</a:t>
            </a:r>
            <a:endParaRPr lang="en-US" sz="800" dirty="0" smtClean="0"/>
          </a:p>
          <a:p>
            <a:r>
              <a:rPr lang="en-US" sz="2800" dirty="0" smtClean="0"/>
              <a:t>Stock, concentrated: 			Final, diluted:</a:t>
            </a:r>
          </a:p>
          <a:p>
            <a:r>
              <a:rPr lang="en-US" sz="2800" dirty="0" smtClean="0"/>
              <a:t>M</a:t>
            </a:r>
            <a:r>
              <a:rPr lang="en-US" sz="2800" baseline="-25000" dirty="0" smtClean="0"/>
              <a:t>1</a:t>
            </a:r>
            <a:r>
              <a:rPr lang="en-US" sz="2800" dirty="0"/>
              <a:t>= </a:t>
            </a:r>
            <a:r>
              <a:rPr lang="en-US" sz="2800" dirty="0" smtClean="0"/>
              <a:t>___________     			M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= ___________</a:t>
            </a:r>
          </a:p>
          <a:p>
            <a:r>
              <a:rPr lang="en-US" sz="2800" dirty="0" smtClean="0"/>
              <a:t>V</a:t>
            </a:r>
            <a:r>
              <a:rPr lang="en-US" sz="2800" baseline="-25000" dirty="0" smtClean="0"/>
              <a:t>1</a:t>
            </a:r>
            <a:r>
              <a:rPr lang="en-US" sz="2800" dirty="0"/>
              <a:t>= </a:t>
            </a:r>
            <a:r>
              <a:rPr lang="en-US" sz="2800" dirty="0" smtClean="0"/>
              <a:t>___________				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= ___________</a:t>
            </a:r>
            <a:endParaRPr lang="en-US" sz="2800" dirty="0"/>
          </a:p>
          <a:p>
            <a:r>
              <a:rPr lang="en-US" sz="2800" dirty="0"/>
              <a:t>	          </a:t>
            </a:r>
          </a:p>
        </p:txBody>
      </p:sp>
    </p:spTree>
    <p:extLst>
      <p:ext uri="{BB962C8B-B14F-4D97-AF65-F5344CB8AC3E}">
        <p14:creationId xmlns:p14="http://schemas.microsoft.com/office/powerpoint/2010/main" val="377175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MCj043244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52400"/>
            <a:ext cx="18161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600200" y="609600"/>
            <a:ext cx="40386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5200" b="1">
              <a:solidFill>
                <a:srgbClr val="FFFF00"/>
              </a:solidFill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09600" y="228600"/>
            <a:ext cx="50292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200" b="1" dirty="0">
                <a:solidFill>
                  <a:schemeClr val="accent6">
                    <a:lumMod val="75000"/>
                  </a:schemeClr>
                </a:solidFill>
              </a:rPr>
              <a:t>Chemistry Joke</a:t>
            </a:r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838200" y="1828800"/>
            <a:ext cx="7848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200" b="1" dirty="0">
                <a:solidFill>
                  <a:schemeClr val="accent6">
                    <a:lumMod val="75000"/>
                  </a:schemeClr>
                </a:solidFill>
              </a:rPr>
              <a:t>Q: How do you make a 24 M solution?</a:t>
            </a:r>
            <a:endParaRPr lang="en-US" sz="5200" b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914400" y="3962400"/>
            <a:ext cx="548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200" b="1" dirty="0">
                <a:solidFill>
                  <a:schemeClr val="accent6">
                    <a:lumMod val="75000"/>
                  </a:schemeClr>
                </a:solidFill>
              </a:rPr>
              <a:t>A: Put your artificial teeth in water!</a:t>
            </a:r>
          </a:p>
        </p:txBody>
      </p:sp>
      <p:pic>
        <p:nvPicPr>
          <p:cNvPr id="180232" name="Picture 8" descr="MCj0234595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343400"/>
            <a:ext cx="2743200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363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80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0" grpId="0"/>
      <p:bldP spid="1802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074" name="Picture 2" descr="MCj043244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52400"/>
            <a:ext cx="18161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9075" name="Text Box 3"/>
          <p:cNvSpPr txBox="1">
            <a:spLocks noChangeArrowheads="1"/>
          </p:cNvSpPr>
          <p:nvPr/>
        </p:nvSpPr>
        <p:spPr bwMode="auto">
          <a:xfrm>
            <a:off x="1600200" y="609600"/>
            <a:ext cx="40386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59076" name="Text Box 4"/>
          <p:cNvSpPr txBox="1">
            <a:spLocks noChangeArrowheads="1"/>
          </p:cNvSpPr>
          <p:nvPr/>
        </p:nvSpPr>
        <p:spPr bwMode="auto">
          <a:xfrm>
            <a:off x="1219200" y="228600"/>
            <a:ext cx="44196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2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Chemistry </a:t>
            </a:r>
            <a:r>
              <a:rPr lang="en-US" sz="52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Joke</a:t>
            </a:r>
          </a:p>
        </p:txBody>
      </p:sp>
      <p:sp>
        <p:nvSpPr>
          <p:cNvPr id="259078" name="Text Box 6"/>
          <p:cNvSpPr txBox="1">
            <a:spLocks noChangeArrowheads="1"/>
          </p:cNvSpPr>
          <p:nvPr/>
        </p:nvSpPr>
        <p:spPr bwMode="auto">
          <a:xfrm>
            <a:off x="0" y="1476375"/>
            <a:ext cx="78486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2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Q: What is this a picture of?</a:t>
            </a:r>
          </a:p>
        </p:txBody>
      </p:sp>
      <p:sp>
        <p:nvSpPr>
          <p:cNvPr id="259079" name="Text Box 7"/>
          <p:cNvSpPr txBox="1">
            <a:spLocks noChangeArrowheads="1"/>
          </p:cNvSpPr>
          <p:nvPr/>
        </p:nvSpPr>
        <p:spPr bwMode="auto">
          <a:xfrm>
            <a:off x="2146954" y="5715000"/>
            <a:ext cx="4697691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2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A: A Polar Bear!</a:t>
            </a:r>
          </a:p>
        </p:txBody>
      </p:sp>
      <p:grpSp>
        <p:nvGrpSpPr>
          <p:cNvPr id="259091" name="Group 19"/>
          <p:cNvGrpSpPr>
            <a:grpSpLocks/>
          </p:cNvGrpSpPr>
          <p:nvPr/>
        </p:nvGrpSpPr>
        <p:grpSpPr bwMode="auto">
          <a:xfrm>
            <a:off x="2197100" y="2425700"/>
            <a:ext cx="3822700" cy="3048000"/>
            <a:chOff x="1384" y="1488"/>
            <a:chExt cx="2408" cy="1920"/>
          </a:xfrm>
        </p:grpSpPr>
        <p:sp>
          <p:nvSpPr>
            <p:cNvPr id="259080" name="Oval 8"/>
            <p:cNvSpPr>
              <a:spLocks noChangeArrowheads="1"/>
            </p:cNvSpPr>
            <p:nvPr/>
          </p:nvSpPr>
          <p:spPr bwMode="auto">
            <a:xfrm>
              <a:off x="1680" y="1680"/>
              <a:ext cx="1776" cy="17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9083" name="Group 11"/>
            <p:cNvGrpSpPr>
              <a:grpSpLocks/>
            </p:cNvGrpSpPr>
            <p:nvPr/>
          </p:nvGrpSpPr>
          <p:grpSpPr bwMode="auto">
            <a:xfrm>
              <a:off x="3168" y="1488"/>
              <a:ext cx="624" cy="749"/>
              <a:chOff x="3552" y="1584"/>
              <a:chExt cx="624" cy="749"/>
            </a:xfrm>
          </p:grpSpPr>
          <p:sp>
            <p:nvSpPr>
              <p:cNvPr id="259081" name="Oval 9"/>
              <p:cNvSpPr>
                <a:spLocks noChangeArrowheads="1"/>
              </p:cNvSpPr>
              <p:nvPr/>
            </p:nvSpPr>
            <p:spPr bwMode="auto">
              <a:xfrm>
                <a:off x="3552" y="1632"/>
                <a:ext cx="624" cy="67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082" name="Text Box 10"/>
              <p:cNvSpPr txBox="1">
                <a:spLocks noChangeArrowheads="1"/>
              </p:cNvSpPr>
              <p:nvPr/>
            </p:nvSpPr>
            <p:spPr bwMode="auto">
              <a:xfrm>
                <a:off x="3688" y="1584"/>
                <a:ext cx="336" cy="7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200">
                    <a:solidFill>
                      <a:srgbClr val="000099"/>
                    </a:solidFill>
                  </a:rPr>
                  <a:t>+</a:t>
                </a:r>
              </a:p>
            </p:txBody>
          </p:sp>
        </p:grpSp>
        <p:grpSp>
          <p:nvGrpSpPr>
            <p:cNvPr id="259084" name="Group 12"/>
            <p:cNvGrpSpPr>
              <a:grpSpLocks/>
            </p:cNvGrpSpPr>
            <p:nvPr/>
          </p:nvGrpSpPr>
          <p:grpSpPr bwMode="auto">
            <a:xfrm>
              <a:off x="1384" y="1496"/>
              <a:ext cx="624" cy="749"/>
              <a:chOff x="3552" y="1584"/>
              <a:chExt cx="624" cy="749"/>
            </a:xfrm>
          </p:grpSpPr>
          <p:sp>
            <p:nvSpPr>
              <p:cNvPr id="259085" name="Oval 13"/>
              <p:cNvSpPr>
                <a:spLocks noChangeArrowheads="1"/>
              </p:cNvSpPr>
              <p:nvPr/>
            </p:nvSpPr>
            <p:spPr bwMode="auto">
              <a:xfrm>
                <a:off x="3552" y="1632"/>
                <a:ext cx="624" cy="67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086" name="Text Box 14"/>
              <p:cNvSpPr txBox="1">
                <a:spLocks noChangeArrowheads="1"/>
              </p:cNvSpPr>
              <p:nvPr/>
            </p:nvSpPr>
            <p:spPr bwMode="auto">
              <a:xfrm>
                <a:off x="3688" y="1584"/>
                <a:ext cx="336" cy="7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200">
                    <a:solidFill>
                      <a:srgbClr val="000099"/>
                    </a:solidFill>
                  </a:rPr>
                  <a:t>+</a:t>
                </a:r>
              </a:p>
            </p:txBody>
          </p:sp>
        </p:grpSp>
        <p:sp>
          <p:nvSpPr>
            <p:cNvPr id="259088" name="Line 16"/>
            <p:cNvSpPr>
              <a:spLocks noChangeShapeType="1"/>
            </p:cNvSpPr>
            <p:nvPr/>
          </p:nvSpPr>
          <p:spPr bwMode="auto">
            <a:xfrm>
              <a:off x="2368" y="2976"/>
              <a:ext cx="432" cy="0"/>
            </a:xfrm>
            <a:prstGeom prst="line">
              <a:avLst/>
            </a:prstGeom>
            <a:noFill/>
            <a:ln w="1587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089" name="Oval 17"/>
            <p:cNvSpPr>
              <a:spLocks noChangeArrowheads="1"/>
            </p:cNvSpPr>
            <p:nvPr/>
          </p:nvSpPr>
          <p:spPr bwMode="auto">
            <a:xfrm>
              <a:off x="2160" y="2160"/>
              <a:ext cx="96" cy="38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90" name="Oval 18"/>
            <p:cNvSpPr>
              <a:spLocks noChangeArrowheads="1"/>
            </p:cNvSpPr>
            <p:nvPr/>
          </p:nvSpPr>
          <p:spPr bwMode="auto">
            <a:xfrm>
              <a:off x="2784" y="2168"/>
              <a:ext cx="96" cy="38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7353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9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9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8" grpId="0"/>
      <p:bldP spid="2590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304800"/>
            <a:ext cx="6324600" cy="701675"/>
          </a:xfrm>
        </p:spPr>
        <p:txBody>
          <a:bodyPr lIns="92075" tIns="46038" rIns="92075" bIns="46038" anchor="t" anchorCtr="1">
            <a:spAutoFit/>
          </a:bodyPr>
          <a:lstStyle/>
          <a:p>
            <a:pPr eaLnBrk="1" hangingPunct="1">
              <a:defRPr/>
            </a:pPr>
            <a:r>
              <a:rPr lang="en-US" sz="4000" dirty="0" smtClean="0"/>
              <a:t>Concentration</a:t>
            </a:r>
          </a:p>
        </p:txBody>
      </p:sp>
      <p:sp>
        <p:nvSpPr>
          <p:cNvPr id="159747" name="Rectangle 3"/>
          <p:cNvSpPr>
            <a:spLocks noGrp="1" noRot="1" noChangeArrowheads="1"/>
          </p:cNvSpPr>
          <p:nvPr>
            <p:ph sz="quarter" idx="13"/>
          </p:nvPr>
        </p:nvSpPr>
        <p:spPr>
          <a:xfrm>
            <a:off x="76200" y="1371600"/>
            <a:ext cx="8743950" cy="5486400"/>
          </a:xfrm>
        </p:spPr>
        <p:txBody>
          <a:bodyPr lIns="92075" tIns="46038" rIns="92075" bIns="46038">
            <a:normAutofit/>
          </a:bodyPr>
          <a:lstStyle/>
          <a:p>
            <a:pPr marL="1066800" lvl="1" indent="-609600" eaLnBrk="1" hangingPunct="1">
              <a:defRPr/>
            </a:pPr>
            <a:r>
              <a:rPr lang="en-US" sz="3200" dirty="0">
                <a:solidFill>
                  <a:schemeClr val="tx1"/>
                </a:solidFill>
              </a:rPr>
              <a:t>A measure of the amount of solute that is dissolved in a given quantity of solvent. </a:t>
            </a:r>
          </a:p>
          <a:p>
            <a:pPr marL="1371600" lvl="2" indent="-457200" eaLnBrk="1" hangingPunct="1">
              <a:defRPr/>
            </a:pPr>
            <a:r>
              <a:rPr lang="en-US" sz="3200" dirty="0">
                <a:solidFill>
                  <a:schemeClr val="tx1"/>
                </a:solidFill>
              </a:rPr>
              <a:t>A dilute solution is one that contains a small amount of solute. </a:t>
            </a:r>
          </a:p>
          <a:p>
            <a:pPr marL="1371600" lvl="2" indent="-457200" eaLnBrk="1" hangingPunct="1">
              <a:lnSpc>
                <a:spcPct val="110000"/>
              </a:lnSpc>
              <a:defRPr/>
            </a:pPr>
            <a:r>
              <a:rPr lang="en-US" sz="3200" dirty="0">
                <a:solidFill>
                  <a:schemeClr val="tx1"/>
                </a:solidFill>
              </a:rPr>
              <a:t>A concentrated solution contains a large amount of solute.</a:t>
            </a:r>
          </a:p>
          <a:p>
            <a:pPr marL="1371600" lvl="2" indent="-457200" eaLnBrk="1" hangingPunct="1">
              <a:spcBef>
                <a:spcPts val="0"/>
              </a:spcBef>
              <a:defRPr/>
            </a:pPr>
            <a:r>
              <a:rPr lang="en-US" sz="3200" dirty="0">
                <a:solidFill>
                  <a:schemeClr val="tx1"/>
                </a:solidFill>
              </a:rPr>
              <a:t>When a concentrated solution is diluted, the amount of solute doesn’t change.  </a:t>
            </a:r>
            <a:r>
              <a:rPr lang="en-US" sz="3200" b="1" dirty="0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sz="3200" b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205459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oncentrat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63804"/>
            <a:ext cx="7595427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855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52401" y="609600"/>
            <a:ext cx="8915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Concentrated and dilute  are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qualitative</a:t>
            </a:r>
            <a:r>
              <a:rPr lang="en-US" dirty="0"/>
              <a:t> descriptions. There </a:t>
            </a:r>
            <a:r>
              <a:rPr lang="en-US" dirty="0" smtClean="0"/>
              <a:t>is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quantitative</a:t>
            </a:r>
            <a:r>
              <a:rPr lang="en-US" dirty="0" smtClean="0"/>
              <a:t> description.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1" y="2057400"/>
            <a:ext cx="84582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defRPr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Molarity, M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3600" dirty="0">
                <a:latin typeface="Arial Narrow" pitchFamily="34" charset="0"/>
              </a:rPr>
              <a:t>= moles of solute              </a:t>
            </a:r>
            <a:r>
              <a:rPr lang="en-US" sz="3600" dirty="0" err="1">
                <a:latin typeface="Arial Narrow" pitchFamily="34" charset="0"/>
              </a:rPr>
              <a:t>mol</a:t>
            </a:r>
            <a:endParaRPr lang="en-US" sz="3600" dirty="0">
              <a:latin typeface="Arial Narrow" pitchFamily="34" charset="0"/>
            </a:endParaRPr>
          </a:p>
          <a:p>
            <a:pPr marL="1066800" lvl="1" indent="-609600">
              <a:defRPr/>
            </a:pPr>
            <a:r>
              <a:rPr lang="en-US" sz="3600" dirty="0">
                <a:latin typeface="Arial Narrow" pitchFamily="34" charset="0"/>
              </a:rPr>
              <a:t>                  </a:t>
            </a:r>
            <a:r>
              <a:rPr lang="en-US" sz="3600" dirty="0" smtClean="0">
                <a:latin typeface="Arial Narrow" pitchFamily="34" charset="0"/>
              </a:rPr>
              <a:t>liters </a:t>
            </a:r>
            <a:r>
              <a:rPr lang="en-US" sz="3600" dirty="0">
                <a:latin typeface="Arial Narrow" pitchFamily="34" charset="0"/>
              </a:rPr>
              <a:t>of solution                L</a:t>
            </a:r>
          </a:p>
          <a:p>
            <a:pPr marL="1066800" lvl="1" indent="-609600">
              <a:buClr>
                <a:srgbClr val="FFFF00"/>
              </a:buClr>
              <a:buSzPct val="110000"/>
              <a:buFontTx/>
              <a:buChar char="•"/>
              <a:defRPr/>
            </a:pPr>
            <a:endParaRPr lang="en-US" sz="3200" dirty="0" smtClean="0">
              <a:latin typeface="Arial Narrow" pitchFamily="34" charset="0"/>
            </a:endParaRPr>
          </a:p>
          <a:p>
            <a:pPr marL="914400" lvl="1" indent="-457200">
              <a:buClr>
                <a:srgbClr val="FFFF00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3600" dirty="0">
                <a:latin typeface="Arial Narrow" pitchFamily="34" charset="0"/>
              </a:rPr>
              <a:t>Abbreviated with a capital M, such as 6.0 M</a:t>
            </a:r>
          </a:p>
          <a:p>
            <a:pPr marL="914400" lvl="1" indent="-457200">
              <a:buClr>
                <a:srgbClr val="FFFF00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3600" dirty="0">
                <a:latin typeface="Arial Narrow" pitchFamily="34" charset="0"/>
              </a:rPr>
              <a:t>The most widely used concentration unit in chemistry.</a:t>
            </a:r>
          </a:p>
          <a:p>
            <a:pPr marL="914400" lvl="1" indent="-457200">
              <a:buClr>
                <a:srgbClr val="FFFF00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3600" dirty="0">
                <a:latin typeface="Arial Narrow" pitchFamily="34" charset="0"/>
              </a:rPr>
              <a:t>Brackets around a compound indicate molarity. [</a:t>
            </a:r>
            <a:r>
              <a:rPr lang="en-US" sz="3600" dirty="0" err="1">
                <a:latin typeface="Arial Narrow" pitchFamily="34" charset="0"/>
              </a:rPr>
              <a:t>HCl</a:t>
            </a:r>
            <a:r>
              <a:rPr lang="en-US" sz="3600" dirty="0">
                <a:latin typeface="Arial Narrow" pitchFamily="34" charset="0"/>
              </a:rPr>
              <a:t>]</a:t>
            </a:r>
          </a:p>
          <a:p>
            <a:pPr marL="1066800" lvl="1" indent="-609600">
              <a:buClr>
                <a:srgbClr val="FFFF00"/>
              </a:buClr>
              <a:buSzPct val="110000"/>
              <a:buFontTx/>
              <a:buChar char="•"/>
              <a:defRPr/>
            </a:pPr>
            <a:endParaRPr lang="en-US" b="1" dirty="0"/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2743200" y="2667000"/>
            <a:ext cx="2743200" cy="95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6705600" y="2679469"/>
            <a:ext cx="914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Rot="1" noChangeArrowheads="1"/>
          </p:cNvSpPr>
          <p:nvPr/>
        </p:nvSpPr>
        <p:spPr>
          <a:xfrm>
            <a:off x="152400" y="304800"/>
            <a:ext cx="6324600" cy="708528"/>
          </a:xfrm>
          <a:prstGeom prst="rect">
            <a:avLst/>
          </a:prstGeom>
        </p:spPr>
        <p:txBody>
          <a:bodyPr lIns="92075" tIns="46038" rIns="92075" bIns="46038" anchor="t" anchorCtr="1">
            <a:sp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4000" dirty="0" smtClean="0"/>
              <a:t>Using Molarity</a:t>
            </a: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76200" y="1371600"/>
            <a:ext cx="8743950" cy="4800600"/>
          </a:xfrm>
          <a:prstGeom prst="rect">
            <a:avLst/>
          </a:prstGeom>
        </p:spPr>
        <p:txBody>
          <a:bodyPr lIns="92075" tIns="46038" rIns="92075" bIns="46038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66800" lvl="1" indent="-609600">
              <a:defRPr/>
            </a:pPr>
            <a:r>
              <a:rPr lang="en-US" sz="3600" dirty="0">
                <a:solidFill>
                  <a:schemeClr val="tx1"/>
                </a:solidFill>
              </a:rPr>
              <a:t>Rearrange the molarity equation to solve for each of the variables.</a:t>
            </a:r>
          </a:p>
          <a:p>
            <a:pPr marL="914400" lvl="2" indent="0">
              <a:buNone/>
              <a:defRPr/>
            </a:pPr>
            <a:r>
              <a:rPr lang="en-US" sz="3600" dirty="0">
                <a:solidFill>
                  <a:schemeClr val="tx1"/>
                </a:solidFill>
              </a:rPr>
              <a:t>M = </a:t>
            </a:r>
          </a:p>
          <a:p>
            <a:pPr marL="914400" lvl="2" indent="0">
              <a:buNone/>
              <a:defRPr/>
            </a:pPr>
            <a:endParaRPr lang="en-US" sz="3600" dirty="0">
              <a:solidFill>
                <a:schemeClr val="tx1"/>
              </a:solidFill>
            </a:endParaRPr>
          </a:p>
          <a:p>
            <a:pPr marL="914400" lvl="2" indent="0">
              <a:buNone/>
              <a:defRPr/>
            </a:pPr>
            <a:r>
              <a:rPr lang="en-US" sz="3600" dirty="0" err="1">
                <a:solidFill>
                  <a:schemeClr val="tx1"/>
                </a:solidFill>
              </a:rPr>
              <a:t>mol</a:t>
            </a:r>
            <a:r>
              <a:rPr lang="en-US" sz="3600" dirty="0">
                <a:solidFill>
                  <a:schemeClr val="tx1"/>
                </a:solidFill>
              </a:rPr>
              <a:t> = </a:t>
            </a:r>
          </a:p>
          <a:p>
            <a:pPr marL="914400" lvl="2" indent="0">
              <a:buNone/>
              <a:defRPr/>
            </a:pPr>
            <a:endParaRPr lang="en-US" sz="3600" dirty="0">
              <a:solidFill>
                <a:schemeClr val="tx1"/>
              </a:solidFill>
            </a:endParaRPr>
          </a:p>
          <a:p>
            <a:pPr marL="914400" lvl="2" indent="0">
              <a:buNone/>
              <a:defRPr/>
            </a:pPr>
            <a:r>
              <a:rPr lang="en-US" sz="3600" dirty="0">
                <a:solidFill>
                  <a:schemeClr val="tx1"/>
                </a:solidFill>
              </a:rPr>
              <a:t>L =   		</a:t>
            </a:r>
          </a:p>
        </p:txBody>
      </p:sp>
    </p:spTree>
    <p:extLst>
      <p:ext uri="{BB962C8B-B14F-4D97-AF65-F5344CB8AC3E}">
        <p14:creationId xmlns:p14="http://schemas.microsoft.com/office/powerpoint/2010/main" val="85264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152400" y="304800"/>
            <a:ext cx="6324600" cy="708528"/>
          </a:xfrm>
          <a:prstGeom prst="rect">
            <a:avLst/>
          </a:prstGeom>
        </p:spPr>
        <p:txBody>
          <a:bodyPr lIns="92075" tIns="46038" rIns="92075" bIns="46038" anchor="t" anchorCtr="1">
            <a:sp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4000" dirty="0" smtClean="0"/>
              <a:t>Using Molarity</a:t>
            </a:r>
          </a:p>
        </p:txBody>
      </p:sp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76200" y="1600200"/>
            <a:ext cx="8743950" cy="4114800"/>
          </a:xfrm>
          <a:prstGeom prst="rect">
            <a:avLst/>
          </a:prstGeom>
        </p:spPr>
        <p:txBody>
          <a:bodyPr lIns="92075" tIns="46038" rIns="92075" bIns="46038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66800" lvl="1" indent="-609600">
              <a:defRPr/>
            </a:pPr>
            <a:r>
              <a:rPr lang="en-US" sz="3600" dirty="0">
                <a:solidFill>
                  <a:schemeClr val="tx1"/>
                </a:solidFill>
              </a:rPr>
              <a:t>Sometimes the mass unit given in the problem is grams. </a:t>
            </a:r>
          </a:p>
          <a:p>
            <a:pPr marL="1066800" lvl="1" indent="-609600">
              <a:defRPr/>
            </a:pPr>
            <a:r>
              <a:rPr lang="en-US" sz="3600" dirty="0">
                <a:solidFill>
                  <a:schemeClr val="tx1"/>
                </a:solidFill>
              </a:rPr>
              <a:t>Before we can use the molarity equation, we’ll need to change it to moles.</a:t>
            </a:r>
          </a:p>
          <a:p>
            <a:pPr marL="1066800" lvl="1" indent="-609600">
              <a:defRPr/>
            </a:pPr>
            <a:r>
              <a:rPr lang="en-US" sz="3600" dirty="0">
                <a:solidFill>
                  <a:schemeClr val="tx1"/>
                </a:solidFill>
              </a:rPr>
              <a:t>Change 6.8 g </a:t>
            </a:r>
            <a:r>
              <a:rPr lang="en-US" sz="3600" dirty="0" err="1">
                <a:solidFill>
                  <a:schemeClr val="tx1"/>
                </a:solidFill>
              </a:rPr>
              <a:t>NaCl</a:t>
            </a:r>
            <a:r>
              <a:rPr lang="en-US" sz="3600" dirty="0">
                <a:solidFill>
                  <a:schemeClr val="tx1"/>
                </a:solidFill>
              </a:rPr>
              <a:t> to moles. </a:t>
            </a:r>
            <a:r>
              <a:rPr lang="en-US" sz="3600" b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935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152400" y="304800"/>
            <a:ext cx="6324600" cy="708528"/>
          </a:xfrm>
          <a:prstGeom prst="rect">
            <a:avLst/>
          </a:prstGeom>
        </p:spPr>
        <p:txBody>
          <a:bodyPr lIns="92075" tIns="46038" rIns="92075" bIns="46038" anchor="t" anchorCtr="1">
            <a:sp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4000" dirty="0" smtClean="0"/>
              <a:t>Using Molarity</a:t>
            </a:r>
          </a:p>
        </p:txBody>
      </p:sp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0" y="1524000"/>
            <a:ext cx="9144000" cy="4876800"/>
          </a:xfrm>
          <a:prstGeom prst="rect">
            <a:avLst/>
          </a:prstGeom>
        </p:spPr>
        <p:txBody>
          <a:bodyPr lIns="92075" tIns="46038" rIns="92075" bIns="46038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66800" lvl="1" indent="-609600">
              <a:defRPr/>
            </a:pPr>
            <a:r>
              <a:rPr lang="en-US" sz="3600" dirty="0">
                <a:solidFill>
                  <a:schemeClr val="tx1"/>
                </a:solidFill>
              </a:rPr>
              <a:t>Sometimes the volume unit given in the problem is </a:t>
            </a:r>
            <a:r>
              <a:rPr lang="en-US" sz="3600" dirty="0" err="1">
                <a:solidFill>
                  <a:schemeClr val="tx1"/>
                </a:solidFill>
              </a:rPr>
              <a:t>mL.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</a:p>
          <a:p>
            <a:pPr marL="1066800" lvl="1" indent="-609600">
              <a:defRPr/>
            </a:pPr>
            <a:r>
              <a:rPr lang="en-US" sz="3600" dirty="0">
                <a:solidFill>
                  <a:schemeClr val="tx1"/>
                </a:solidFill>
              </a:rPr>
              <a:t>Before we can use the molarity equation, we’ll need to change it to </a:t>
            </a:r>
            <a:r>
              <a:rPr lang="en-US" sz="3600" dirty="0" smtClean="0">
                <a:solidFill>
                  <a:schemeClr val="tx1"/>
                </a:solidFill>
              </a:rPr>
              <a:t>Liters.</a:t>
            </a:r>
          </a:p>
          <a:p>
            <a:pPr marL="1066800" lvl="1" indent="-609600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1 mL = 10</a:t>
            </a:r>
            <a:r>
              <a:rPr lang="en-US" sz="3600" baseline="30000" dirty="0" smtClean="0">
                <a:solidFill>
                  <a:schemeClr val="tx1"/>
                </a:solidFill>
              </a:rPr>
              <a:t>-3</a:t>
            </a:r>
            <a:r>
              <a:rPr lang="en-US" sz="3600" dirty="0" smtClean="0">
                <a:solidFill>
                  <a:schemeClr val="tx1"/>
                </a:solidFill>
              </a:rPr>
              <a:t> L</a:t>
            </a:r>
          </a:p>
          <a:p>
            <a:pPr marL="1066800" lvl="1" indent="-609600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Change 135 mL into L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152400" y="304800"/>
            <a:ext cx="6324600" cy="708528"/>
          </a:xfrm>
          <a:prstGeom prst="rect">
            <a:avLst/>
          </a:prstGeom>
        </p:spPr>
        <p:txBody>
          <a:bodyPr lIns="92075" tIns="46038" rIns="92075" bIns="46038" anchor="t" anchorCtr="1">
            <a:sp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4000" dirty="0" smtClean="0"/>
              <a:t>Practice</a:t>
            </a:r>
          </a:p>
        </p:txBody>
      </p:sp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80962" y="1524000"/>
            <a:ext cx="8743950" cy="4495800"/>
          </a:xfrm>
          <a:prstGeom prst="rect">
            <a:avLst/>
          </a:prstGeom>
        </p:spPr>
        <p:txBody>
          <a:bodyPr lIns="92075" tIns="46038" rIns="92075" bIns="46038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66800" lvl="1" indent="-609600">
              <a:defRPr/>
            </a:pPr>
            <a:r>
              <a:rPr lang="en-US" sz="3600" dirty="0"/>
              <a:t>What is the molarity of a solution in which 10.0 g of AgNO</a:t>
            </a:r>
            <a:r>
              <a:rPr lang="en-US" sz="3600" baseline="-25000" dirty="0"/>
              <a:t>3</a:t>
            </a:r>
            <a:r>
              <a:rPr lang="en-US" sz="3600" dirty="0"/>
              <a:t> is dissolved in 500. mL of solution? 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89892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270</TotalTime>
  <Words>437</Words>
  <Application>Microsoft Office PowerPoint</Application>
  <PresentationFormat>On-screen Show (4:3)</PresentationFormat>
  <Paragraphs>65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Slipstream</vt:lpstr>
      <vt:lpstr>Solutions, Cont.</vt:lpstr>
      <vt:lpstr>PowerPoint Presentation</vt:lpstr>
      <vt:lpstr>Concentration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Stephanie Reid</cp:lastModifiedBy>
  <cp:revision>29</cp:revision>
  <dcterms:created xsi:type="dcterms:W3CDTF">2011-04-02T15:54:56Z</dcterms:created>
  <dcterms:modified xsi:type="dcterms:W3CDTF">2014-05-19T14:16:37Z</dcterms:modified>
</cp:coreProperties>
</file>