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17E95FE-8338-408D-8BAF-63603C31F979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CB9D9AE-3ECA-437D-8A60-97532540D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95FE-8338-408D-8BAF-63603C31F979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D9AE-3ECA-437D-8A60-97532540D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95FE-8338-408D-8BAF-63603C31F979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D9AE-3ECA-437D-8A60-97532540D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17E95FE-8338-408D-8BAF-63603C31F979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D9AE-3ECA-437D-8A60-97532540D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17E95FE-8338-408D-8BAF-63603C31F979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CB9D9AE-3ECA-437D-8A60-97532540D90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17E95FE-8338-408D-8BAF-63603C31F979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CB9D9AE-3ECA-437D-8A60-97532540D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17E95FE-8338-408D-8BAF-63603C31F979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CB9D9AE-3ECA-437D-8A60-97532540D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95FE-8338-408D-8BAF-63603C31F979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D9AE-3ECA-437D-8A60-97532540D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17E95FE-8338-408D-8BAF-63603C31F979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CB9D9AE-3ECA-437D-8A60-97532540D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17E95FE-8338-408D-8BAF-63603C31F979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CB9D9AE-3ECA-437D-8A60-97532540D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17E95FE-8338-408D-8BAF-63603C31F979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CB9D9AE-3ECA-437D-8A60-97532540D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17E95FE-8338-408D-8BAF-63603C31F979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CB9D9AE-3ECA-437D-8A60-97532540D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pH, Indicators, and Titrations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2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pH and pOH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[OH</a:t>
            </a:r>
            <a:r>
              <a:rPr lang="en-US" baseline="30000" dirty="0"/>
              <a:t>-</a:t>
            </a:r>
            <a:r>
              <a:rPr lang="en-US" dirty="0"/>
              <a:t>] </a:t>
            </a:r>
            <a:r>
              <a:rPr lang="en-US" dirty="0" smtClean="0"/>
              <a:t>= 10</a:t>
            </a:r>
            <a:r>
              <a:rPr lang="en-US" baseline="30000" dirty="0" smtClean="0"/>
              <a:t>-5 </a:t>
            </a:r>
            <a:r>
              <a:rPr lang="en-US" dirty="0" smtClean="0"/>
              <a:t>M, what is the pOH?</a:t>
            </a:r>
          </a:p>
          <a:p>
            <a:r>
              <a:rPr lang="en-US" dirty="0" smtClean="0"/>
              <a:t>If [</a:t>
            </a:r>
            <a:r>
              <a:rPr lang="en-US" dirty="0"/>
              <a:t>OH</a:t>
            </a:r>
            <a:r>
              <a:rPr lang="en-US" baseline="30000" dirty="0"/>
              <a:t>-</a:t>
            </a:r>
            <a:r>
              <a:rPr lang="en-US" dirty="0"/>
              <a:t>] = </a:t>
            </a:r>
            <a:r>
              <a:rPr lang="en-US" dirty="0" smtClean="0"/>
              <a:t>10</a:t>
            </a:r>
            <a:r>
              <a:rPr lang="en-US" baseline="30000" dirty="0" smtClean="0"/>
              <a:t>-6 </a:t>
            </a:r>
            <a:r>
              <a:rPr lang="en-US" dirty="0" smtClean="0"/>
              <a:t>M, </a:t>
            </a:r>
            <a:r>
              <a:rPr lang="en-US" dirty="0"/>
              <a:t>what is the </a:t>
            </a:r>
            <a:r>
              <a:rPr lang="en-US" dirty="0" smtClean="0"/>
              <a:t>pH?</a:t>
            </a:r>
          </a:p>
          <a:p>
            <a:pPr lvl="1"/>
            <a:r>
              <a:rPr lang="en-US" dirty="0" smtClean="0"/>
              <a:t>The pOH = 6, so the pH = 8</a:t>
            </a:r>
            <a:endParaRPr lang="en-US" dirty="0"/>
          </a:p>
          <a:p>
            <a:r>
              <a:rPr lang="en-US" dirty="0" smtClean="0"/>
              <a:t>If the hydrogen ion concentration is 1 x 10</a:t>
            </a:r>
            <a:r>
              <a:rPr lang="en-US" baseline="30000" dirty="0" smtClean="0"/>
              <a:t>-4 </a:t>
            </a:r>
            <a:r>
              <a:rPr lang="en-US" dirty="0" smtClean="0"/>
              <a:t>M, is the solution acidic, basic, or neutral? </a:t>
            </a:r>
          </a:p>
          <a:p>
            <a:pPr lvl="1"/>
            <a:r>
              <a:rPr lang="en-US" dirty="0" smtClean="0"/>
              <a:t>pH = 4, so acidic</a:t>
            </a:r>
          </a:p>
          <a:p>
            <a:r>
              <a:rPr lang="en-US" dirty="0" smtClean="0"/>
              <a:t>If the hydroxide ion concentration is 1 x 10</a:t>
            </a:r>
            <a:r>
              <a:rPr lang="en-US" baseline="30000" dirty="0" smtClean="0"/>
              <a:t>-5</a:t>
            </a:r>
            <a:r>
              <a:rPr lang="en-US" dirty="0" smtClean="0"/>
              <a:t> M, is the solution acidic, basic, or neutral?</a:t>
            </a:r>
          </a:p>
          <a:p>
            <a:pPr lvl="1"/>
            <a:r>
              <a:rPr lang="en-US" dirty="0" smtClean="0"/>
              <a:t>pOH = 5; pH = 9, so the solution is basic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86200" y="3581400"/>
            <a:ext cx="12192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81600" y="5105400"/>
            <a:ext cx="12192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0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</a:t>
            </a:r>
            <a:r>
              <a:rPr lang="en-US" dirty="0"/>
              <a:t>[H</a:t>
            </a:r>
            <a:r>
              <a:rPr lang="en-US" baseline="30000" dirty="0"/>
              <a:t>+</a:t>
            </a:r>
            <a:r>
              <a:rPr lang="en-US" dirty="0"/>
              <a:t>] </a:t>
            </a:r>
            <a:r>
              <a:rPr lang="en-US" dirty="0" smtClean="0"/>
              <a:t>and [OH</a:t>
            </a:r>
            <a:r>
              <a:rPr lang="en-US" baseline="30000" dirty="0" smtClean="0"/>
              <a:t>-</a:t>
            </a:r>
            <a:r>
              <a:rPr lang="en-US" dirty="0"/>
              <a:t>]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</a:t>
            </a:r>
            <a:r>
              <a:rPr lang="en-US" dirty="0"/>
              <a:t>that 10</a:t>
            </a:r>
            <a:r>
              <a:rPr lang="en-US" baseline="30000" dirty="0"/>
              <a:t>a</a:t>
            </a:r>
            <a:r>
              <a:rPr lang="en-US" dirty="0"/>
              <a:t> x 10</a:t>
            </a:r>
            <a:r>
              <a:rPr lang="en-US" baseline="30000" dirty="0"/>
              <a:t>b</a:t>
            </a:r>
            <a:r>
              <a:rPr lang="en-US" dirty="0"/>
              <a:t> = 10</a:t>
            </a:r>
            <a:r>
              <a:rPr lang="en-US" baseline="30000" dirty="0"/>
              <a:t>(</a:t>
            </a:r>
            <a:r>
              <a:rPr lang="en-US" baseline="30000" dirty="0" err="1"/>
              <a:t>a+b</a:t>
            </a:r>
            <a:r>
              <a:rPr lang="en-US" baseline="30000" dirty="0" smtClean="0"/>
              <a:t>)</a:t>
            </a:r>
          </a:p>
          <a:p>
            <a:r>
              <a:rPr lang="en-US" dirty="0" smtClean="0"/>
              <a:t>If [</a:t>
            </a:r>
            <a:r>
              <a:rPr lang="en-US" dirty="0"/>
              <a:t>OH</a:t>
            </a:r>
            <a:r>
              <a:rPr lang="en-US" baseline="30000" dirty="0"/>
              <a:t>-</a:t>
            </a:r>
            <a:r>
              <a:rPr lang="en-US" dirty="0"/>
              <a:t>] = </a:t>
            </a:r>
            <a:r>
              <a:rPr lang="en-US" dirty="0" smtClean="0"/>
              <a:t>10</a:t>
            </a:r>
            <a:r>
              <a:rPr lang="en-US" baseline="30000" dirty="0" smtClean="0"/>
              <a:t>-6 </a:t>
            </a:r>
            <a:r>
              <a:rPr lang="en-US" dirty="0" smtClean="0"/>
              <a:t>M, </a:t>
            </a:r>
            <a:r>
              <a:rPr lang="en-US" dirty="0"/>
              <a:t>what is </a:t>
            </a:r>
            <a:r>
              <a:rPr lang="en-US" dirty="0" smtClean="0"/>
              <a:t>the </a:t>
            </a:r>
            <a:r>
              <a:rPr lang="en-US" dirty="0"/>
              <a:t>[H</a:t>
            </a:r>
            <a:r>
              <a:rPr lang="en-US" baseline="30000" dirty="0" smtClean="0"/>
              <a:t>+</a:t>
            </a:r>
            <a:r>
              <a:rPr lang="en-US" dirty="0" smtClean="0"/>
              <a:t>]?</a:t>
            </a:r>
          </a:p>
          <a:p>
            <a:pPr lvl="1"/>
            <a:r>
              <a:rPr lang="en-US" dirty="0"/>
              <a:t>[H</a:t>
            </a:r>
            <a:r>
              <a:rPr lang="en-US" baseline="30000" dirty="0"/>
              <a:t>+</a:t>
            </a:r>
            <a:r>
              <a:rPr lang="en-US" dirty="0"/>
              <a:t>] [OH</a:t>
            </a:r>
            <a:r>
              <a:rPr lang="en-US" baseline="30000" dirty="0"/>
              <a:t>-</a:t>
            </a:r>
            <a:r>
              <a:rPr lang="en-US" dirty="0"/>
              <a:t>] = 1 x </a:t>
            </a:r>
            <a:r>
              <a:rPr lang="en-US" dirty="0" smtClean="0"/>
              <a:t>10</a:t>
            </a:r>
            <a:r>
              <a:rPr lang="en-US" baseline="30000" dirty="0" smtClean="0"/>
              <a:t>-14 </a:t>
            </a:r>
            <a:r>
              <a:rPr lang="en-US" dirty="0" smtClean="0"/>
              <a:t>M</a:t>
            </a:r>
            <a:endParaRPr lang="en-US" dirty="0"/>
          </a:p>
          <a:p>
            <a:pPr lvl="1"/>
            <a:r>
              <a:rPr lang="en-US" dirty="0"/>
              <a:t>[H</a:t>
            </a:r>
            <a:r>
              <a:rPr lang="en-US" baseline="30000" dirty="0" smtClean="0"/>
              <a:t>+</a:t>
            </a:r>
            <a:r>
              <a:rPr lang="en-US" dirty="0" smtClean="0"/>
              <a:t>] = 10</a:t>
            </a:r>
            <a:r>
              <a:rPr lang="en-US" baseline="30000" dirty="0" smtClean="0"/>
              <a:t>-8 </a:t>
            </a:r>
            <a:r>
              <a:rPr lang="en-US" dirty="0" smtClean="0"/>
              <a:t>M</a:t>
            </a:r>
          </a:p>
          <a:p>
            <a:r>
              <a:rPr lang="en-US" dirty="0" smtClean="0"/>
              <a:t>If [H</a:t>
            </a:r>
            <a:r>
              <a:rPr lang="en-US" baseline="30000" dirty="0"/>
              <a:t>+</a:t>
            </a:r>
            <a:r>
              <a:rPr lang="en-US" dirty="0"/>
              <a:t>] </a:t>
            </a:r>
            <a:r>
              <a:rPr lang="en-US" dirty="0" smtClean="0"/>
              <a:t>= 10</a:t>
            </a:r>
            <a:r>
              <a:rPr lang="en-US" baseline="30000" dirty="0" smtClean="0"/>
              <a:t>-9 </a:t>
            </a:r>
            <a:r>
              <a:rPr lang="en-US" dirty="0" smtClean="0"/>
              <a:t>M, what is the </a:t>
            </a:r>
            <a:r>
              <a:rPr lang="en-US" dirty="0"/>
              <a:t>[OH</a:t>
            </a:r>
            <a:r>
              <a:rPr lang="en-US" baseline="30000" dirty="0"/>
              <a:t>-</a:t>
            </a:r>
            <a:r>
              <a:rPr lang="en-US" dirty="0" smtClean="0"/>
              <a:t>]? </a:t>
            </a:r>
            <a:endParaRPr lang="en-US" dirty="0"/>
          </a:p>
          <a:p>
            <a:pPr lvl="1"/>
            <a:r>
              <a:rPr lang="en-US" dirty="0"/>
              <a:t>[OH</a:t>
            </a:r>
            <a:r>
              <a:rPr lang="en-US" baseline="30000" dirty="0"/>
              <a:t>-</a:t>
            </a:r>
            <a:r>
              <a:rPr lang="en-US" dirty="0" smtClean="0"/>
              <a:t>] </a:t>
            </a:r>
            <a:r>
              <a:rPr lang="en-US" dirty="0"/>
              <a:t>= </a:t>
            </a:r>
            <a:r>
              <a:rPr lang="en-US" dirty="0" smtClean="0"/>
              <a:t>10</a:t>
            </a:r>
            <a:r>
              <a:rPr lang="en-US" baseline="30000" dirty="0" smtClean="0"/>
              <a:t>-5 </a:t>
            </a:r>
            <a:r>
              <a:rPr lang="en-US" dirty="0" smtClean="0"/>
              <a:t>M</a:t>
            </a:r>
          </a:p>
          <a:p>
            <a:pPr lvl="1"/>
            <a:endParaRPr lang="en-US" baseline="30000" dirty="0"/>
          </a:p>
          <a:p>
            <a:r>
              <a:rPr lang="en-US" dirty="0" smtClean="0"/>
              <a:t>Fill in the chart on your </a:t>
            </a:r>
            <a:r>
              <a:rPr lang="en-US" dirty="0" err="1" smtClean="0"/>
              <a:t>notesheet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508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399032"/>
          </a:xfrm>
        </p:spPr>
        <p:txBody>
          <a:bodyPr/>
          <a:lstStyle/>
          <a:p>
            <a:r>
              <a:rPr lang="en-US" dirty="0" smtClean="0"/>
              <a:t>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An indicator is a compound that changes color within a specific pH range.</a:t>
            </a:r>
          </a:p>
          <a:p>
            <a:r>
              <a:rPr lang="en-US" dirty="0" smtClean="0"/>
              <a:t>Some common indicators:</a:t>
            </a:r>
          </a:p>
          <a:p>
            <a:pPr lvl="1"/>
            <a:r>
              <a:rPr lang="en-US" dirty="0" smtClean="0"/>
              <a:t>Phenolphthalein—colorless to bright pink at a pH range of 8 – 10.</a:t>
            </a:r>
          </a:p>
          <a:p>
            <a:pPr lvl="1"/>
            <a:r>
              <a:rPr lang="en-US" dirty="0" smtClean="0"/>
              <a:t>Alizarin yellow—yellow to lilac at a pH range of 10 – 12</a:t>
            </a:r>
          </a:p>
          <a:p>
            <a:pPr lvl="1"/>
            <a:r>
              <a:rPr lang="en-US" dirty="0" err="1" smtClean="0"/>
              <a:t>Bromphenol</a:t>
            </a:r>
            <a:r>
              <a:rPr lang="en-US" dirty="0" smtClean="0"/>
              <a:t> blue—yellow to blue at a pH range of 3 - 4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5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399032"/>
          </a:xfrm>
        </p:spPr>
        <p:txBody>
          <a:bodyPr/>
          <a:lstStyle/>
          <a:p>
            <a:r>
              <a:rPr lang="en-US" smtClean="0"/>
              <a:t>Indicator </a:t>
            </a:r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Titration is a method used to determine the concentration of </a:t>
            </a:r>
            <a:r>
              <a:rPr lang="en-US" dirty="0"/>
              <a:t>[H</a:t>
            </a:r>
            <a:r>
              <a:rPr lang="en-US" baseline="30000" dirty="0"/>
              <a:t>+</a:t>
            </a:r>
            <a:r>
              <a:rPr lang="en-US" dirty="0"/>
              <a:t>] </a:t>
            </a:r>
            <a:r>
              <a:rPr lang="en-US" dirty="0" smtClean="0"/>
              <a:t>or [OH</a:t>
            </a:r>
            <a:r>
              <a:rPr lang="en-US" baseline="30000" dirty="0" smtClean="0"/>
              <a:t>-</a:t>
            </a:r>
            <a:r>
              <a:rPr lang="en-US" dirty="0" smtClean="0"/>
              <a:t>]. </a:t>
            </a:r>
          </a:p>
          <a:p>
            <a:r>
              <a:rPr lang="en-US" dirty="0" smtClean="0"/>
              <a:t>Procedure:</a:t>
            </a:r>
          </a:p>
          <a:p>
            <a:pPr lvl="1"/>
            <a:r>
              <a:rPr lang="en-US" dirty="0" smtClean="0"/>
              <a:t>1. Measure a volume of acidic solution of  unknown concentration.</a:t>
            </a:r>
          </a:p>
          <a:p>
            <a:pPr lvl="1"/>
            <a:r>
              <a:rPr lang="en-US" dirty="0" smtClean="0"/>
              <a:t>2. Add an indicator to the solution.</a:t>
            </a:r>
          </a:p>
          <a:p>
            <a:pPr lvl="1"/>
            <a:r>
              <a:rPr lang="en-US" dirty="0" smtClean="0"/>
              <a:t>3. Add, drop by drop, a measured volume of base of known concentration just until the indicator turns color.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5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The solution of known concentration is called the standard solution.</a:t>
            </a:r>
          </a:p>
          <a:p>
            <a:r>
              <a:rPr lang="en-US" dirty="0" smtClean="0"/>
              <a:t>The point where the indicator changes color is called the end point.</a:t>
            </a:r>
          </a:p>
          <a:p>
            <a:r>
              <a:rPr lang="en-US" dirty="0" smtClean="0"/>
              <a:t>Once the titration is complete, the unknown molarity of the acid can be calculated.</a:t>
            </a:r>
          </a:p>
          <a:p>
            <a:r>
              <a:rPr lang="en-US" dirty="0" smtClean="0"/>
              <a:t>M</a:t>
            </a:r>
            <a:r>
              <a:rPr lang="en-US" baseline="-25000" dirty="0" smtClean="0"/>
              <a:t>A</a:t>
            </a:r>
            <a:r>
              <a:rPr lang="en-US" dirty="0" smtClean="0"/>
              <a:t> x V</a:t>
            </a:r>
            <a:r>
              <a:rPr lang="en-US" baseline="-25000" dirty="0" smtClean="0"/>
              <a:t>A</a:t>
            </a:r>
            <a:r>
              <a:rPr lang="en-US" dirty="0" smtClean="0"/>
              <a:t> = M</a:t>
            </a:r>
            <a:r>
              <a:rPr lang="en-US" baseline="-25000" dirty="0" smtClean="0"/>
              <a:t>B</a:t>
            </a:r>
            <a:r>
              <a:rPr lang="en-US" dirty="0" smtClean="0"/>
              <a:t> x V</a:t>
            </a:r>
            <a:r>
              <a:rPr lang="en-US" baseline="-25000" dirty="0" smtClean="0"/>
              <a:t>B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Molarity of acid x volume of the acid is equal to the molarity of the base x the volume of the base.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6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399032"/>
          </a:xfrm>
        </p:spPr>
        <p:txBody>
          <a:bodyPr/>
          <a:lstStyle/>
          <a:p>
            <a:r>
              <a:rPr lang="en-US" dirty="0" smtClean="0"/>
              <a:t>Titration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8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14400" y="228600"/>
            <a:ext cx="47244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1pPr>
            <a:lvl2pPr marL="742950" indent="-28575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2pPr>
            <a:lvl3pPr marL="1143000" indent="-22860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3pPr>
            <a:lvl4pPr marL="1600200" indent="-22860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4pPr>
            <a:lvl5pPr marL="2057400" indent="-22860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Chemistry </a:t>
            </a:r>
            <a:r>
              <a:rPr lang="en-US" dirty="0"/>
              <a:t>Joke</a:t>
            </a:r>
          </a:p>
        </p:txBody>
      </p:sp>
      <p:pic>
        <p:nvPicPr>
          <p:cNvPr id="3" name="Picture 2" descr="MCj043244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18161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380105" y="2351276"/>
            <a:ext cx="4481704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1pPr>
            <a:lvl2pPr marL="742950" indent="-28575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2pPr>
            <a:lvl3pPr marL="1143000" indent="-22860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3pPr>
            <a:lvl4pPr marL="1600200" indent="-22860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4pPr>
            <a:lvl5pPr marL="2057400" indent="-22860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Q: </a:t>
            </a:r>
            <a:r>
              <a:rPr lang="en-US" dirty="0" smtClean="0"/>
              <a:t>What is this?</a:t>
            </a:r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80105" y="3657600"/>
            <a:ext cx="37338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1pPr>
            <a:lvl2pPr marL="742950" indent="-28575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2pPr>
            <a:lvl3pPr marL="1143000" indent="-22860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3pPr>
            <a:lvl4pPr marL="1600200" indent="-22860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4pPr>
            <a:lvl5pPr marL="2057400" indent="-22860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A: </a:t>
            </a:r>
            <a:r>
              <a:rPr lang="en-US" dirty="0" smtClean="0"/>
              <a:t>A fish out of water!!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04800" y="1219200"/>
            <a:ext cx="3814701" cy="5140608"/>
            <a:chOff x="304800" y="1219200"/>
            <a:chExt cx="3814701" cy="5140608"/>
          </a:xfrm>
        </p:grpSpPr>
        <p:pic>
          <p:nvPicPr>
            <p:cNvPr id="1026" name="Picture 2" descr="E:\Salem Chemistry 2011-12\Jokes\Fish out ot Water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219200"/>
              <a:ext cx="3814701" cy="51406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04800" y="5486400"/>
              <a:ext cx="3814701" cy="8734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572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066800" y="228600"/>
            <a:ext cx="42672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1pPr>
            <a:lvl2pPr marL="742950" indent="-28575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2pPr>
            <a:lvl3pPr marL="1143000" indent="-22860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3pPr>
            <a:lvl4pPr marL="1600200" indent="-22860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4pPr>
            <a:lvl5pPr marL="2057400" indent="-22860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Chemistry </a:t>
            </a:r>
            <a:r>
              <a:rPr lang="en-US" dirty="0"/>
              <a:t>Joke</a:t>
            </a:r>
          </a:p>
        </p:txBody>
      </p:sp>
      <p:pic>
        <p:nvPicPr>
          <p:cNvPr id="4" name="Picture 2" descr="MCj043244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18161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E:\Salem Chemistry 2010-11\00 Jokes\Peroxide 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923070"/>
            <a:ext cx="8845664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23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Salem Chemistry 2010-11\00 Jokes\Peroxide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4" y="838200"/>
            <a:ext cx="9050918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51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Salem Chemistry 2010-11\00 Jokes\Peroxide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79" y="838200"/>
            <a:ext cx="8996163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38800" y="58674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Special thanks to Kate </a:t>
            </a:r>
            <a:r>
              <a:rPr lang="en-US" sz="2400" b="1" dirty="0" err="1" smtClean="0">
                <a:solidFill>
                  <a:schemeClr val="accent1"/>
                </a:solidFill>
              </a:rPr>
              <a:t>Pancho</a:t>
            </a:r>
            <a:r>
              <a:rPr lang="en-US" sz="2400" b="1" dirty="0" smtClean="0">
                <a:solidFill>
                  <a:schemeClr val="accent1"/>
                </a:solidFill>
              </a:rPr>
              <a:t>!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58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 is a number scale from 0 – 14 that represents the acidity or basicity of a solution.</a:t>
            </a:r>
          </a:p>
          <a:p>
            <a:r>
              <a:rPr lang="en-US" dirty="0" smtClean="0"/>
              <a:t>0 – 6 is acidic</a:t>
            </a:r>
          </a:p>
          <a:p>
            <a:r>
              <a:rPr lang="en-US" dirty="0" smtClean="0"/>
              <a:t>7 is neutral</a:t>
            </a:r>
          </a:p>
          <a:p>
            <a:r>
              <a:rPr lang="en-US" dirty="0" smtClean="0"/>
              <a:t>8 – 14 is basic</a:t>
            </a:r>
          </a:p>
        </p:txBody>
      </p:sp>
    </p:spTree>
    <p:extLst>
      <p:ext uri="{BB962C8B-B14F-4D97-AF65-F5344CB8AC3E}">
        <p14:creationId xmlns:p14="http://schemas.microsoft.com/office/powerpoint/2010/main" val="60512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527392"/>
          </a:xfrm>
        </p:spPr>
        <p:txBody>
          <a:bodyPr/>
          <a:lstStyle/>
          <a:p>
            <a:r>
              <a:rPr lang="en-US" dirty="0"/>
              <a:t>pH is a measure of the hydrogen ion concentration of a solution</a:t>
            </a:r>
          </a:p>
          <a:p>
            <a:r>
              <a:rPr lang="en-US" dirty="0"/>
              <a:t>pH = - log [H</a:t>
            </a:r>
            <a:r>
              <a:rPr lang="en-US" baseline="30000" dirty="0" smtClean="0"/>
              <a:t>+</a:t>
            </a:r>
            <a:r>
              <a:rPr lang="en-US" dirty="0" smtClean="0"/>
              <a:t>]</a:t>
            </a:r>
          </a:p>
          <a:p>
            <a:r>
              <a:rPr lang="en-US" dirty="0" smtClean="0"/>
              <a:t>The lowercase p stands for negative log</a:t>
            </a:r>
          </a:p>
          <a:p>
            <a:r>
              <a:rPr lang="en-US" dirty="0"/>
              <a:t>[H</a:t>
            </a:r>
            <a:r>
              <a:rPr lang="en-US" baseline="30000" dirty="0" smtClean="0"/>
              <a:t>+</a:t>
            </a:r>
            <a:r>
              <a:rPr lang="en-US" dirty="0" smtClean="0"/>
              <a:t>] represents the concentration of hydrogen ions in units of molarity (</a:t>
            </a:r>
            <a:r>
              <a:rPr lang="en-US" dirty="0" err="1" smtClean="0"/>
              <a:t>mol</a:t>
            </a:r>
            <a:r>
              <a:rPr lang="en-US" dirty="0" smtClean="0"/>
              <a:t>/L)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9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pOH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pOH is also a number scale that represents acidity or basicity of a solution.</a:t>
            </a:r>
          </a:p>
          <a:p>
            <a:r>
              <a:rPr lang="en-US" dirty="0" smtClean="0"/>
              <a:t>It is the opposite of the pH scale</a:t>
            </a:r>
          </a:p>
          <a:p>
            <a:r>
              <a:rPr lang="en-US" dirty="0" smtClean="0"/>
              <a:t>pOH is a measure of the hydroxide ion concentration of a solution.</a:t>
            </a:r>
          </a:p>
          <a:p>
            <a:r>
              <a:rPr lang="en-US" dirty="0" smtClean="0"/>
              <a:t>pOH = - log [OH</a:t>
            </a:r>
            <a:r>
              <a:rPr lang="en-US" baseline="30000" dirty="0" smtClean="0"/>
              <a:t>-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2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and pOH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9245"/>
            <a:ext cx="7772400" cy="2612992"/>
          </a:xfrm>
        </p:spPr>
        <p:txBody>
          <a:bodyPr/>
          <a:lstStyle/>
          <a:p>
            <a:r>
              <a:rPr lang="en-US" dirty="0" smtClean="0"/>
              <a:t>pH + pOH = 14</a:t>
            </a:r>
          </a:p>
          <a:p>
            <a:r>
              <a:rPr lang="en-US" dirty="0" smtClean="0"/>
              <a:t>[H</a:t>
            </a:r>
            <a:r>
              <a:rPr lang="en-US" baseline="30000" dirty="0" smtClean="0"/>
              <a:t>+</a:t>
            </a:r>
            <a:r>
              <a:rPr lang="en-US" dirty="0" smtClean="0"/>
              <a:t>] [OH</a:t>
            </a:r>
            <a:r>
              <a:rPr lang="en-US" baseline="30000" dirty="0" smtClean="0"/>
              <a:t>-</a:t>
            </a:r>
            <a:r>
              <a:rPr lang="en-US" dirty="0" smtClean="0"/>
              <a:t>] = 1 x 10</a:t>
            </a:r>
            <a:r>
              <a:rPr lang="en-US" baseline="30000" dirty="0" smtClean="0"/>
              <a:t>-14 </a:t>
            </a:r>
            <a:r>
              <a:rPr lang="en-US" dirty="0" smtClean="0"/>
              <a:t>M</a:t>
            </a:r>
          </a:p>
          <a:p>
            <a:r>
              <a:rPr lang="en-US" dirty="0" smtClean="0"/>
              <a:t>If </a:t>
            </a:r>
            <a:r>
              <a:rPr lang="en-US" dirty="0"/>
              <a:t>[H</a:t>
            </a:r>
            <a:r>
              <a:rPr lang="en-US" baseline="30000" dirty="0"/>
              <a:t>+</a:t>
            </a:r>
            <a:r>
              <a:rPr lang="en-US" dirty="0"/>
              <a:t>] </a:t>
            </a:r>
            <a:r>
              <a:rPr lang="en-US" dirty="0" smtClean="0"/>
              <a:t>increases, </a:t>
            </a:r>
            <a:r>
              <a:rPr lang="en-US" dirty="0"/>
              <a:t>[OH</a:t>
            </a:r>
            <a:r>
              <a:rPr lang="en-US" baseline="30000" dirty="0"/>
              <a:t>-</a:t>
            </a:r>
            <a:r>
              <a:rPr lang="en-US" dirty="0"/>
              <a:t>] </a:t>
            </a:r>
            <a:r>
              <a:rPr lang="en-US" dirty="0" smtClean="0"/>
              <a:t>must decrease.</a:t>
            </a:r>
          </a:p>
          <a:p>
            <a:endParaRPr lang="en-US" dirty="0" smtClean="0"/>
          </a:p>
        </p:txBody>
      </p:sp>
      <p:pic>
        <p:nvPicPr>
          <p:cNvPr id="4101" name="Picture 5" descr="C:\Users\John\AppData\Local\Microsoft\Windows\Temporary Internet Files\Content.IE5\MHZVDYW2\MM900283678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093" y="3124200"/>
            <a:ext cx="3124200" cy="294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50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pH and pOH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181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If </a:t>
            </a:r>
            <a:r>
              <a:rPr lang="en-US" dirty="0"/>
              <a:t>[H</a:t>
            </a:r>
            <a:r>
              <a:rPr lang="en-US" baseline="30000" dirty="0"/>
              <a:t>+</a:t>
            </a:r>
            <a:r>
              <a:rPr lang="en-US" dirty="0"/>
              <a:t>] is 10</a:t>
            </a:r>
            <a:r>
              <a:rPr lang="en-US" baseline="30000" dirty="0"/>
              <a:t>-5</a:t>
            </a:r>
            <a:r>
              <a:rPr lang="en-US" dirty="0"/>
              <a:t> M, the pH is </a:t>
            </a:r>
            <a:r>
              <a:rPr lang="en-US" dirty="0" smtClean="0"/>
              <a:t>5.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Is this acidic, basic, or neutral?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If the pH is 5, what is the pOH?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pH + pOH = 14, so the pOH = 9.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If </a:t>
            </a:r>
            <a:r>
              <a:rPr lang="en-US" dirty="0"/>
              <a:t>[H</a:t>
            </a:r>
            <a:r>
              <a:rPr lang="en-US" baseline="30000" dirty="0"/>
              <a:t>+</a:t>
            </a:r>
            <a:r>
              <a:rPr lang="en-US" dirty="0"/>
              <a:t>] </a:t>
            </a:r>
            <a:r>
              <a:rPr lang="en-US" dirty="0" smtClean="0"/>
              <a:t>is 10</a:t>
            </a:r>
            <a:r>
              <a:rPr lang="en-US" baseline="30000" dirty="0" smtClean="0"/>
              <a:t>-7 </a:t>
            </a:r>
            <a:r>
              <a:rPr lang="en-US" dirty="0" smtClean="0"/>
              <a:t>M, what is the pH?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Is this acidic, basic or neutral?</a:t>
            </a:r>
          </a:p>
          <a:p>
            <a:pPr>
              <a:spcAft>
                <a:spcPts val="1200"/>
              </a:spcAft>
            </a:pPr>
            <a:r>
              <a:rPr lang="en-US" dirty="0"/>
              <a:t>If the pH is 7, what is the pOH? </a:t>
            </a:r>
          </a:p>
          <a:p>
            <a:pPr marL="64008" indent="0">
              <a:spcAft>
                <a:spcPts val="1200"/>
              </a:spcAft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2819400" y="160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81300" y="424815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09800" y="2209800"/>
            <a:ext cx="12192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24400" y="4876800"/>
            <a:ext cx="12192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7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282</TotalTime>
  <Words>639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Verve</vt:lpstr>
      <vt:lpstr>pH, Indicators, and Titrations</vt:lpstr>
      <vt:lpstr>PowerPoint Presentation</vt:lpstr>
      <vt:lpstr>PowerPoint Presentation</vt:lpstr>
      <vt:lpstr>PowerPoint Presentation</vt:lpstr>
      <vt:lpstr>Definition of pH</vt:lpstr>
      <vt:lpstr>Definition of pH</vt:lpstr>
      <vt:lpstr>Definition of pOH</vt:lpstr>
      <vt:lpstr>pH and pOH</vt:lpstr>
      <vt:lpstr>Calculating pH and pOH</vt:lpstr>
      <vt:lpstr>Calculating pH and pOH</vt:lpstr>
      <vt:lpstr>Calculating [H+] and [OH-] </vt:lpstr>
      <vt:lpstr>Indicators</vt:lpstr>
      <vt:lpstr>Indicator Demo</vt:lpstr>
      <vt:lpstr>Titrations</vt:lpstr>
      <vt:lpstr>Titrations</vt:lpstr>
      <vt:lpstr>Titration Demo</vt:lpstr>
      <vt:lpstr>PowerPoint Presentation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Stephanie Reid</cp:lastModifiedBy>
  <cp:revision>33</cp:revision>
  <dcterms:created xsi:type="dcterms:W3CDTF">2011-04-03T15:06:22Z</dcterms:created>
  <dcterms:modified xsi:type="dcterms:W3CDTF">2014-05-19T14:25:24Z</dcterms:modified>
</cp:coreProperties>
</file>