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71" r:id="rId5"/>
    <p:sldId id="262" r:id="rId6"/>
    <p:sldId id="263" r:id="rId7"/>
    <p:sldId id="272" r:id="rId8"/>
    <p:sldId id="261" r:id="rId9"/>
    <p:sldId id="265" r:id="rId10"/>
    <p:sldId id="283" r:id="rId11"/>
    <p:sldId id="281" r:id="rId12"/>
    <p:sldId id="273" r:id="rId13"/>
    <p:sldId id="277" r:id="rId14"/>
    <p:sldId id="267" r:id="rId15"/>
    <p:sldId id="268" r:id="rId16"/>
    <p:sldId id="270" r:id="rId17"/>
    <p:sldId id="279" r:id="rId18"/>
    <p:sldId id="25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24" autoAdjust="0"/>
    <p:restoredTop sz="94675" autoAdjust="0"/>
  </p:normalViewPr>
  <p:slideViewPr>
    <p:cSldViewPr>
      <p:cViewPr>
        <p:scale>
          <a:sx n="77" d="100"/>
          <a:sy n="77" d="100"/>
        </p:scale>
        <p:origin x="-94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3CF3-F2B3-4C91-8C1A-A84CDE9CE12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8757-2879-4F15-8BF2-86E415201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9D560-EA96-485C-A427-FE19735BBC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9D560-EA96-485C-A427-FE19735BBCC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Timberlake LecturePLUS 1999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6D2A10-DAFD-46E2-BAC7-57E9ABA26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89AF56-F186-48B9-9128-07F79E492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654F587-7EB9-4F66-8F94-DF60B0482CA5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6ED9E6-516B-47D0-B5DC-6BF10065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ll dir="d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7251" y="2708476"/>
            <a:ext cx="3648635" cy="170216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Organic Compounds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2080818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Alkanes: </a:t>
            </a:r>
            <a:r>
              <a:rPr lang="en-US" sz="3600" b="1" dirty="0" smtClean="0"/>
              <a:t>Saturated Hydrocarbons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03325"/>
            <a:ext cx="8616950" cy="27590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Remember: </a:t>
            </a:r>
          </a:p>
          <a:p>
            <a:pPr lvl="1"/>
            <a:r>
              <a:rPr lang="en-US" sz="2400" dirty="0"/>
              <a:t>Hydrocarbons are molecules composed of C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smtClean="0"/>
              <a:t>H.</a:t>
            </a:r>
            <a:endParaRPr lang="en-US" sz="2400" dirty="0"/>
          </a:p>
          <a:p>
            <a:pPr lvl="1"/>
            <a:r>
              <a:rPr lang="en-US" sz="2400" dirty="0"/>
              <a:t>Each carbon atom forms 4 chemical bonds</a:t>
            </a:r>
          </a:p>
          <a:p>
            <a:r>
              <a:rPr lang="en-US" sz="2600" dirty="0"/>
              <a:t>A </a:t>
            </a:r>
            <a:r>
              <a:rPr lang="en-US" sz="2600" b="1" dirty="0">
                <a:solidFill>
                  <a:schemeClr val="accent2"/>
                </a:solidFill>
              </a:rPr>
              <a:t>saturated hydrocarbon</a:t>
            </a:r>
            <a:r>
              <a:rPr lang="en-US" sz="2600" dirty="0"/>
              <a:t> is one where all C - C bonds are “single” bonds &amp; the molecule contains the </a:t>
            </a:r>
            <a:r>
              <a:rPr lang="en-US" sz="2600" u="sng" dirty="0"/>
              <a:t>maximum</a:t>
            </a:r>
            <a:r>
              <a:rPr lang="en-US" sz="2600" dirty="0"/>
              <a:t> number of </a:t>
            </a:r>
            <a:r>
              <a:rPr lang="en-US" sz="2600" dirty="0" smtClean="0"/>
              <a:t>H-atoms.</a:t>
            </a:r>
            <a:endParaRPr lang="en-US" sz="2600" dirty="0"/>
          </a:p>
          <a:p>
            <a:r>
              <a:rPr lang="en-US" sz="2600" dirty="0"/>
              <a:t>Saturated hydrocarbons are called </a:t>
            </a:r>
            <a:r>
              <a:rPr lang="en-US" sz="2600" b="1" dirty="0">
                <a:solidFill>
                  <a:schemeClr val="accent2"/>
                </a:solidFill>
              </a:rPr>
              <a:t>ALKANES</a:t>
            </a:r>
            <a:endParaRPr lang="en-US" sz="2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r="22780"/>
          <a:stretch>
            <a:fillRect/>
          </a:stretch>
        </p:blipFill>
        <p:spPr>
          <a:xfrm>
            <a:off x="533400" y="3886200"/>
            <a:ext cx="7924800" cy="24228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AA78-8539-4B9F-8BD0-113E1B27CB3D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67550" cy="838200"/>
          </a:xfrm>
        </p:spPr>
        <p:txBody>
          <a:bodyPr/>
          <a:lstStyle/>
          <a:p>
            <a:r>
              <a:rPr lang="en-US" sz="3600" b="1" dirty="0"/>
              <a:t>Alkenes and Alkynes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bg2"/>
              </a:buClr>
              <a:buSzTx/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Alkenes</a:t>
            </a:r>
            <a:r>
              <a:rPr lang="en-US" b="1" dirty="0"/>
              <a:t> </a:t>
            </a:r>
            <a:r>
              <a:rPr lang="en-US" dirty="0"/>
              <a:t>contain a double bond between adjacent carbon atoms.</a:t>
            </a:r>
          </a:p>
          <a:p>
            <a:pPr marL="0" indent="0">
              <a:buClr>
                <a:schemeClr val="bg2"/>
              </a:buClr>
              <a:buSzTx/>
              <a:buFontTx/>
              <a:buNone/>
            </a:pPr>
            <a:endParaRPr lang="en-US" dirty="0"/>
          </a:p>
          <a:p>
            <a:pPr marL="0" indent="0">
              <a:buClr>
                <a:schemeClr val="bg2"/>
              </a:buClr>
              <a:buSzTx/>
              <a:buFontTx/>
              <a:buNone/>
            </a:pPr>
            <a:endParaRPr lang="en-US" dirty="0"/>
          </a:p>
          <a:p>
            <a:pPr marL="0" indent="0">
              <a:buClr>
                <a:schemeClr val="bg2"/>
              </a:buClr>
              <a:buSzTx/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Alkynes</a:t>
            </a:r>
            <a:r>
              <a:rPr lang="en-US" b="1" dirty="0"/>
              <a:t> </a:t>
            </a:r>
            <a:r>
              <a:rPr lang="en-US" dirty="0"/>
              <a:t>contain a triple bond.</a:t>
            </a:r>
          </a:p>
          <a:p>
            <a:pPr marL="0" indent="0">
              <a:buClr>
                <a:schemeClr val="bg2"/>
              </a:buClr>
              <a:buSzTx/>
              <a:buFontTx/>
              <a:buChar char="•"/>
            </a:pPr>
            <a:endParaRPr lang="en-US" dirty="0"/>
          </a:p>
          <a:p>
            <a:pPr marL="0" indent="0">
              <a:buClr>
                <a:schemeClr val="bg2"/>
              </a:buClr>
              <a:buSzTx/>
              <a:buFontTx/>
              <a:buChar char="•"/>
            </a:pPr>
            <a:r>
              <a:rPr lang="en-US" dirty="0" smtClean="0"/>
              <a:t>These hydrocarbons are called unsaturated because all of the bonds are NOT single bonds.</a:t>
            </a:r>
            <a:endParaRPr lang="en-US" dirty="0"/>
          </a:p>
          <a:p>
            <a:pPr marL="0" indent="0">
              <a:buClr>
                <a:schemeClr val="bg2"/>
              </a:buClr>
              <a:buSzTx/>
              <a:buFontTx/>
              <a:buNone/>
            </a:pPr>
            <a:endParaRPr lang="en-US" dirty="0"/>
          </a:p>
          <a:p>
            <a:pPr marL="0" indent="0">
              <a:buClr>
                <a:schemeClr val="bg2"/>
              </a:buClr>
              <a:buSzTx/>
              <a:buFontTx/>
              <a:buChar char="•"/>
            </a:pPr>
            <a:endParaRPr lang="en-US" sz="2000" dirty="0"/>
          </a:p>
          <a:p>
            <a:pPr marL="0" indent="0">
              <a:buClr>
                <a:schemeClr val="bg2"/>
              </a:buClr>
              <a:buSzTx/>
              <a:buFontTx/>
              <a:buChar char="•"/>
            </a:pPr>
            <a:endParaRPr lang="en-US" sz="2000" dirty="0"/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2057400" cy="15160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632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68738"/>
            <a:ext cx="2971800" cy="94138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029200" y="5334000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dirty="0"/>
              <a:t>Copyright ©  2005  by Pearson Education, Inc.</a:t>
            </a:r>
          </a:p>
          <a:p>
            <a:r>
              <a:rPr lang="en-US" sz="900" dirty="0"/>
              <a:t>Publishing as Benjamin Cummings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943600" y="2057400"/>
            <a:ext cx="1219200" cy="609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867400" y="4038600"/>
            <a:ext cx="1295400" cy="762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 animBg="1"/>
      <p:bldP spid="563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799064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Functional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7338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Carbon atoms bound to each other form a backbone to which other atoms or groups of atoms are attached.</a:t>
            </a:r>
          </a:p>
          <a:p>
            <a:pPr>
              <a:spcAft>
                <a:spcPts val="600"/>
              </a:spcAft>
              <a:buNone/>
            </a:pP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These groups of atoms are called functional groups.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195" y="365786"/>
            <a:ext cx="1524000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444956"/>
            <a:ext cx="4284209" cy="42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003675" y="582943"/>
            <a:ext cx="609600" cy="59531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43079" y="1210954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see.murdoch.edu.au/info/student/chemtutorials/organic/aldehyd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46" y="5638799"/>
            <a:ext cx="1066800" cy="8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2222" y="5943600"/>
            <a:ext cx="21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bertus Extra Bold" pitchFamily="34" charset="0"/>
              </a:rPr>
              <a:t>Aldehyde group</a:t>
            </a:r>
            <a:endParaRPr lang="en-US" b="1" dirty="0">
              <a:latin typeface="Albertus Extra Bold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799064"/>
          </a:xfrm>
        </p:spPr>
        <p:txBody>
          <a:bodyPr/>
          <a:lstStyle/>
          <a:p>
            <a:r>
              <a:rPr lang="en-US" b="1" smtClean="0"/>
              <a:t>Build the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131843"/>
              </p:ext>
            </p:extLst>
          </p:nvPr>
        </p:nvGraphicFramePr>
        <p:xfrm>
          <a:off x="990600" y="1676400"/>
          <a:ext cx="70104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017925"/>
                <a:gridCol w="2403434"/>
                <a:gridCol w="1147467"/>
                <a:gridCol w="2441574"/>
              </a:tblGrid>
              <a:tr h="661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Compound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Structure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Compound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Structure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(methane)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2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2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OH (ethanol)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(ethane)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 (formaldehyde)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(ethene)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(benzene)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(acetylene)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COOH (acetic acid)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64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8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0"/>
            <a:ext cx="1932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54420"/>
            <a:ext cx="2571750" cy="17811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722864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770" y="1371600"/>
            <a:ext cx="2362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914400"/>
            <a:ext cx="23622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COOH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6250"/>
          <a:stretch>
            <a:fillRect/>
          </a:stretch>
        </p:blipFill>
        <p:spPr bwMode="auto">
          <a:xfrm>
            <a:off x="1905000" y="1143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334000"/>
            <a:ext cx="1447800" cy="107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438400"/>
            <a:ext cx="121164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Methane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Ethene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8100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33400" y="571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Acetylene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Benzene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57956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Acetic Acid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09800" y="2514595"/>
            <a:ext cx="1560576" cy="1219200"/>
            <a:chOff x="2209800" y="2514595"/>
            <a:chExt cx="1560576" cy="1219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2514595"/>
              <a:ext cx="1560576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743200" y="2514600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722864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/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38100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organic molecules form long chains with repeating structural units, they are called polymers.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These chains are flexible—the bonds in the backbone can swivel like paperclips hooked together.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038600" cy="24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www.pslc.ws/macrog/kidsmac/images/branch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43400"/>
            <a:ext cx="2047875" cy="1371600"/>
          </a:xfrm>
          <a:prstGeom prst="rect">
            <a:avLst/>
          </a:prstGeom>
          <a:noFill/>
        </p:spPr>
      </p:pic>
      <p:pic>
        <p:nvPicPr>
          <p:cNvPr id="9" name="Picture 4" descr="http://www.pslc.ws/macrog/kidsmac/images/line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1924050" cy="1371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22390"/>
            <a:ext cx="4345329" cy="40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722864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 /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8862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Polymers can be natural or synthetic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Proteins, cellulose, RNA, amino acids and DNA are examples of natural organic polymers.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Plastic, nylon, and Kevlar are examples of synthetic organic polymers. 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Insulin</a:t>
            </a:r>
          </a:p>
          <a:p>
            <a:r>
              <a:rPr lang="en-US" sz="3200" b="1" dirty="0" smtClean="0"/>
              <a:t>(a protein)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5029200"/>
            <a:ext cx="3733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336"/>
            <a:ext cx="7024744" cy="722864"/>
          </a:xfrm>
        </p:spPr>
        <p:txBody>
          <a:bodyPr>
            <a:normAutofit/>
          </a:bodyPr>
          <a:lstStyle/>
          <a:p>
            <a:r>
              <a:rPr lang="en-US" b="1" dirty="0" smtClean="0"/>
              <a:t>Polymers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4267200"/>
            <a:ext cx="73503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9050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231011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Rubber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95034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Properties of Organic Compounds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3352800" cy="3505200"/>
          </a:xfrm>
        </p:spPr>
        <p:txBody>
          <a:bodyPr>
            <a:normAutofit/>
          </a:bodyPr>
          <a:lstStyle/>
          <a:p>
            <a:r>
              <a:rPr lang="en-US" b="1" dirty="0" smtClean="0"/>
              <a:t>Covalent bonds</a:t>
            </a:r>
          </a:p>
          <a:p>
            <a:r>
              <a:rPr lang="en-US" b="1" dirty="0" smtClean="0"/>
              <a:t>Low melting and boiling points</a:t>
            </a:r>
          </a:p>
          <a:p>
            <a:r>
              <a:rPr lang="en-US" b="1" dirty="0" smtClean="0"/>
              <a:t>Often liquids or gases at room temperature and pressure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43586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239000" cy="40687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Q: What did the bartender say when oxygen, hydrogen, sulfur, sodium, and phosphorus walked in?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A: OH </a:t>
            </a:r>
            <a:r>
              <a:rPr lang="en-US" sz="4000" b="1" dirty="0" err="1" smtClean="0">
                <a:solidFill>
                  <a:schemeClr val="tx2"/>
                </a:solidFill>
              </a:rPr>
              <a:t>SNaP</a:t>
            </a:r>
            <a:r>
              <a:rPr lang="en-US" sz="4000" b="1" dirty="0" smtClean="0">
                <a:solidFill>
                  <a:schemeClr val="tx2"/>
                </a:solidFill>
              </a:rPr>
              <a:t>!!!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05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b="1" dirty="0"/>
              <a:t>Chemistry Joke</a:t>
            </a:r>
          </a:p>
        </p:txBody>
      </p:sp>
      <p:pic>
        <p:nvPicPr>
          <p:cNvPr id="10244" name="Picture 4" descr="MCj04324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1816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MMj02836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03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2390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Q: What did one charged atom say to the other?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A: I’ve got my “ion” you!!!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05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b="1" dirty="0"/>
              <a:t>Chemistry Joke</a:t>
            </a:r>
          </a:p>
        </p:txBody>
      </p:sp>
      <p:pic>
        <p:nvPicPr>
          <p:cNvPr id="10244" name="Picture 4" descr="MCj04324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1816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MMj02836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03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450080" cy="39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799064"/>
          </a:xfrm>
        </p:spPr>
        <p:txBody>
          <a:bodyPr/>
          <a:lstStyle/>
          <a:p>
            <a:r>
              <a:rPr lang="en-US" b="1" dirty="0" smtClean="0"/>
              <a:t>Organic Molecules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33308" cy="3747555"/>
          </a:xfrm>
        </p:spPr>
        <p:txBody>
          <a:bodyPr>
            <a:normAutofit/>
          </a:bodyPr>
          <a:lstStyle/>
          <a:p>
            <a:r>
              <a:rPr lang="en-US" b="1" dirty="0" smtClean="0"/>
              <a:t>Generally, molecules that contain carbon are organic</a:t>
            </a:r>
          </a:p>
          <a:p>
            <a:pPr lvl="1"/>
            <a:r>
              <a:rPr lang="en-US" b="1" dirty="0" smtClean="0"/>
              <a:t>Some exceptions are carbonates (CO</a:t>
            </a:r>
            <a:r>
              <a:rPr lang="en-US" b="1" baseline="-25000" dirty="0" smtClean="0"/>
              <a:t>3</a:t>
            </a:r>
            <a:r>
              <a:rPr lang="en-US" b="1" baseline="46000" dirty="0" smtClean="0"/>
              <a:t>2-</a:t>
            </a:r>
            <a:r>
              <a:rPr lang="en-US" b="1" dirty="0" smtClean="0"/>
              <a:t>), cyanides (CN</a:t>
            </a:r>
            <a:r>
              <a:rPr lang="en-US" b="1" baseline="46000" dirty="0" smtClean="0"/>
              <a:t>-</a:t>
            </a:r>
            <a:r>
              <a:rPr lang="en-US" b="1" dirty="0" smtClean="0"/>
              <a:t>), simple oxides of carbon (CO), as well as diamond and graphite</a:t>
            </a:r>
          </a:p>
          <a:p>
            <a:pPr marL="365760" lvl="1" indent="0">
              <a:buNone/>
            </a:pPr>
            <a:endParaRPr lang="en-US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1997" y="5271555"/>
            <a:ext cx="799338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Diamond and graphite are allotropes of carbon—that is, they are both carbon, but </a:t>
            </a:r>
            <a:r>
              <a:rPr lang="en-US" b="1" smtClean="0"/>
              <a:t>in very </a:t>
            </a:r>
            <a:r>
              <a:rPr lang="en-US" b="1" dirty="0" smtClean="0"/>
              <a:t>different structural forms. </a:t>
            </a:r>
          </a:p>
          <a:p>
            <a:pPr marL="365760" lvl="1" indent="0">
              <a:buFont typeface="Wingdings 2" pitchFamily="18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390401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4709776" cy="46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024744" cy="1066800"/>
          </a:xfrm>
        </p:spPr>
        <p:txBody>
          <a:bodyPr>
            <a:noAutofit/>
          </a:bodyPr>
          <a:lstStyle/>
          <a:p>
            <a:r>
              <a:rPr lang="en-US" b="1" dirty="0" smtClean="0"/>
              <a:t>Organic Molecules / Hydrocarbons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34290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Hydrocarbons are organic molecules that contain only carbon and hydrogen.</a:t>
            </a:r>
          </a:p>
          <a:p>
            <a:endParaRPr lang="en-US" b="1" dirty="0" smtClean="0"/>
          </a:p>
          <a:p>
            <a:r>
              <a:rPr lang="en-US" b="1" dirty="0" smtClean="0"/>
              <a:t>Methane, CH</a:t>
            </a:r>
            <a:r>
              <a:rPr lang="en-US" b="1" baseline="-25000" dirty="0" smtClean="0"/>
              <a:t>4</a:t>
            </a:r>
            <a:r>
              <a:rPr lang="en-US" b="1" dirty="0" smtClean="0"/>
              <a:t>, is the simplest hydrocarbon.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90401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124450" cy="409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24744" cy="838200"/>
          </a:xfrm>
        </p:spPr>
        <p:txBody>
          <a:bodyPr/>
          <a:lstStyle/>
          <a:p>
            <a:r>
              <a:rPr lang="en-US" b="1" dirty="0" smtClean="0"/>
              <a:t>Organic Molecules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8862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organic molecules may contain many other elements including halogens, metals, sulfur, oxygen, phosphorus, or nitrogen.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90401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16002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2895600" cy="19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024744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Organic Compounds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109908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Organic compounds make up the whole or part of </a:t>
            </a:r>
            <a:r>
              <a:rPr lang="en-US" b="1" dirty="0" smtClean="0">
                <a:solidFill>
                  <a:srgbClr val="C00000"/>
                </a:solidFill>
              </a:rPr>
              <a:t>innumerable</a:t>
            </a:r>
            <a:r>
              <a:rPr lang="en-US" b="1" dirty="0" smtClean="0"/>
              <a:t> products—some natural and some synthetic.</a:t>
            </a:r>
          </a:p>
          <a:p>
            <a:pPr lvl="1"/>
            <a:r>
              <a:rPr lang="en-US" b="1" dirty="0" smtClean="0"/>
              <a:t>Plastics </a:t>
            </a:r>
          </a:p>
          <a:p>
            <a:pPr lvl="1"/>
            <a:r>
              <a:rPr lang="en-US" b="1" dirty="0" smtClean="0"/>
              <a:t>Explosives</a:t>
            </a:r>
          </a:p>
          <a:p>
            <a:pPr lvl="1"/>
            <a:r>
              <a:rPr lang="en-US" b="1" dirty="0" smtClean="0"/>
              <a:t>Paints</a:t>
            </a:r>
          </a:p>
          <a:p>
            <a:pPr lvl="1"/>
            <a:r>
              <a:rPr lang="en-US" b="1" dirty="0" smtClean="0"/>
              <a:t>Petrochemicals-derived from petroleum, but are used to make synthetics such as plastic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400" y="2326556"/>
            <a:ext cx="1504400" cy="11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0"/>
            <a:ext cx="4701666" cy="306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228850" cy="228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64" y="181968"/>
            <a:ext cx="7024744" cy="79906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581400" cy="5486400"/>
          </a:xfrm>
        </p:spPr>
        <p:txBody>
          <a:bodyPr>
            <a:noAutofit/>
          </a:bodyPr>
          <a:lstStyle/>
          <a:p>
            <a:pPr lvl="1"/>
            <a:r>
              <a:rPr lang="en-US" sz="2400" b="1" dirty="0" smtClean="0"/>
              <a:t>Foods</a:t>
            </a:r>
          </a:p>
          <a:p>
            <a:pPr lvl="2"/>
            <a:r>
              <a:rPr lang="en-US" sz="2400" b="1" dirty="0" smtClean="0"/>
              <a:t>Starch, sugar, caffeine</a:t>
            </a:r>
          </a:p>
          <a:p>
            <a:pPr lvl="1"/>
            <a:r>
              <a:rPr lang="en-US" sz="2400" b="1" dirty="0" smtClean="0"/>
              <a:t>Biological Compounds</a:t>
            </a:r>
          </a:p>
          <a:p>
            <a:pPr lvl="2"/>
            <a:r>
              <a:rPr lang="en-US" sz="2400" b="1" smtClean="0"/>
              <a:t>Amino acids, Proteins</a:t>
            </a:r>
            <a:r>
              <a:rPr lang="en-US" sz="2400" b="1" dirty="0" smtClean="0"/>
              <a:t>, </a:t>
            </a:r>
            <a:r>
              <a:rPr lang="en-US" sz="2400" b="1" smtClean="0"/>
              <a:t>DNA, RNA, </a:t>
            </a:r>
            <a:r>
              <a:rPr lang="en-US" sz="2400" b="1" dirty="0" smtClean="0"/>
              <a:t>cellulose, hormones, cholesterol</a:t>
            </a:r>
          </a:p>
          <a:p>
            <a:pPr lvl="1"/>
            <a:r>
              <a:rPr lang="en-US" sz="2400" b="1" dirty="0" smtClean="0"/>
              <a:t> Pharmaceuticals</a:t>
            </a:r>
          </a:p>
          <a:p>
            <a:pPr lvl="2"/>
            <a:r>
              <a:rPr lang="en-US" sz="2400" b="1" dirty="0" smtClean="0"/>
              <a:t>aspirin, vitamins, insulin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b="5606"/>
          <a:stretch>
            <a:fillRect/>
          </a:stretch>
        </p:blipFill>
        <p:spPr bwMode="auto">
          <a:xfrm>
            <a:off x="4837867" y="722194"/>
            <a:ext cx="3458936" cy="2362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317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799064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2819400" cy="3657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Organic molecules are constructed as carbon atoms form 4 stable, covalent bonds.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28" y="1295400"/>
            <a:ext cx="483697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99" y="3124200"/>
            <a:ext cx="274914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024744" cy="875264"/>
          </a:xfrm>
        </p:spPr>
        <p:txBody>
          <a:bodyPr>
            <a:normAutofit/>
          </a:bodyPr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2971799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These carbon structures can have single, double, or triple bonds.</a:t>
            </a:r>
          </a:p>
          <a:p>
            <a:r>
              <a:rPr lang="en-US" b="1" dirty="0" smtClean="0"/>
              <a:t>They can be straight chains or chains with branches.</a:t>
            </a:r>
          </a:p>
          <a:p>
            <a:r>
              <a:rPr lang="en-US" b="1" dirty="0" smtClean="0"/>
              <a:t>They can also form rings. </a:t>
            </a: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359551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15342"/>
            <a:ext cx="2530104" cy="275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838200"/>
            <a:ext cx="2057400" cy="142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609600"/>
            <a:ext cx="3233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1071</TotalTime>
  <Words>564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Organic Compounds</vt:lpstr>
      <vt:lpstr>    Chemistry Joke</vt:lpstr>
      <vt:lpstr>Organic Molecules</vt:lpstr>
      <vt:lpstr>Organic Molecules / Hydrocarbons</vt:lpstr>
      <vt:lpstr>Organic Molecules</vt:lpstr>
      <vt:lpstr>Organic Compounds</vt:lpstr>
      <vt:lpstr>Organic Compounds</vt:lpstr>
      <vt:lpstr>Structure</vt:lpstr>
      <vt:lpstr>Structure</vt:lpstr>
      <vt:lpstr>Alkanes: Saturated Hydrocarbons</vt:lpstr>
      <vt:lpstr>Alkenes and Alkynes</vt:lpstr>
      <vt:lpstr>Functional Groups</vt:lpstr>
      <vt:lpstr>Build the Structure</vt:lpstr>
      <vt:lpstr>Structure</vt:lpstr>
      <vt:lpstr>Structure / Polymers</vt:lpstr>
      <vt:lpstr>Structure / Polymers</vt:lpstr>
      <vt:lpstr>Polymers</vt:lpstr>
      <vt:lpstr>Properties of Organic Compounds</vt:lpstr>
      <vt:lpstr>    Chemistry Joke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John</dc:creator>
  <cp:lastModifiedBy>Stephanie Reid</cp:lastModifiedBy>
  <cp:revision>122</cp:revision>
  <dcterms:created xsi:type="dcterms:W3CDTF">2011-08-03T15:55:07Z</dcterms:created>
  <dcterms:modified xsi:type="dcterms:W3CDTF">2014-06-09T23:40:10Z</dcterms:modified>
</cp:coreProperties>
</file>