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1" r:id="rId3"/>
    <p:sldId id="257" r:id="rId4"/>
    <p:sldId id="258" r:id="rId5"/>
    <p:sldId id="259" r:id="rId6"/>
    <p:sldId id="264" r:id="rId7"/>
    <p:sldId id="265" r:id="rId8"/>
    <p:sldId id="267" r:id="rId9"/>
    <p:sldId id="263" r:id="rId10"/>
    <p:sldId id="268" r:id="rId11"/>
    <p:sldId id="275" r:id="rId12"/>
    <p:sldId id="276" r:id="rId13"/>
    <p:sldId id="278" r:id="rId14"/>
    <p:sldId id="279" r:id="rId15"/>
    <p:sldId id="260" r:id="rId16"/>
    <p:sldId id="270" r:id="rId17"/>
    <p:sldId id="274" r:id="rId18"/>
    <p:sldId id="272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03" autoAdjust="0"/>
    <p:restoredTop sz="94660"/>
  </p:normalViewPr>
  <p:slideViewPr>
    <p:cSldViewPr>
      <p:cViewPr>
        <p:scale>
          <a:sx n="76" d="100"/>
          <a:sy n="76" d="100"/>
        </p:scale>
        <p:origin x="-16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69FD4935-69C3-4E7E-BF91-0C65B6CAA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8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065CDB63-6B47-46B0-8539-04522C74F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72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2A63238-8A94-43BF-8943-54F223370F36}" type="slidenum">
              <a:rPr lang="en-US" b="0" smtClean="0">
                <a:latin typeface="Arial" charset="0"/>
              </a:rPr>
              <a:pPr/>
              <a:t>1</a:t>
            </a:fld>
            <a:endParaRPr lang="en-US" b="0" smtClean="0">
              <a:latin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1711AB0-31BD-4A0D-A1C7-5A6949C8EA47}" type="slidenum">
              <a:rPr lang="en-US" b="0" smtClean="0">
                <a:latin typeface="Arial" charset="0"/>
              </a:rPr>
              <a:pPr/>
              <a:t>10</a:t>
            </a:fld>
            <a:endParaRPr lang="en-US" b="0" smtClean="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0DC58EA-8BC6-4CE3-8534-91D69ED5D8FB}" type="slidenum">
              <a:rPr lang="en-US" b="0" smtClean="0">
                <a:latin typeface="Arial" charset="0"/>
              </a:rPr>
              <a:pPr/>
              <a:t>15</a:t>
            </a:fld>
            <a:endParaRPr lang="en-US" b="0" smtClean="0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B3C690F-A83D-4971-9692-0B8AAE46E802}" type="slidenum">
              <a:rPr lang="en-US" b="0" smtClean="0">
                <a:latin typeface="Arial" charset="0"/>
              </a:rPr>
              <a:pPr/>
              <a:t>16</a:t>
            </a:fld>
            <a:endParaRPr lang="en-US" b="0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8B0A992-1A76-4716-B197-0E4C1CF413D0}" type="slidenum">
              <a:rPr lang="en-US" b="0" smtClean="0">
                <a:latin typeface="Arial" charset="0"/>
              </a:rPr>
              <a:pPr/>
              <a:t>18</a:t>
            </a:fld>
            <a:endParaRPr lang="en-US" b="0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4F0CE88-1D0A-426C-9603-4A2D32505BAD}" type="slidenum">
              <a:rPr lang="en-US" b="0" smtClean="0">
                <a:latin typeface="Arial" charset="0"/>
              </a:rPr>
              <a:pPr/>
              <a:t>2</a:t>
            </a:fld>
            <a:endParaRPr lang="en-US" b="0" smtClean="0">
              <a:latin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F7F66D7-5136-4632-9DF5-B95B98E4CE18}" type="slidenum">
              <a:rPr lang="en-US" b="0" smtClean="0">
                <a:latin typeface="Arial" charset="0"/>
              </a:rPr>
              <a:pPr/>
              <a:t>3</a:t>
            </a:fld>
            <a:endParaRPr lang="en-US" b="0" smtClean="0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B7D6F21-246B-405F-85EB-44C4F536B7ED}" type="slidenum">
              <a:rPr lang="en-US" b="0" smtClean="0">
                <a:latin typeface="Arial" charset="0"/>
              </a:rPr>
              <a:pPr/>
              <a:t>4</a:t>
            </a:fld>
            <a:endParaRPr lang="en-US" b="0" smtClean="0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660038E-2E9A-4771-9CDC-B200F0506B6F}" type="slidenum">
              <a:rPr lang="en-US" b="0" smtClean="0">
                <a:latin typeface="Arial" charset="0"/>
              </a:rPr>
              <a:pPr/>
              <a:t>5</a:t>
            </a:fld>
            <a:endParaRPr lang="en-US" b="0" smtClean="0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F1AFB1B-519A-465A-9629-20856DF07C14}" type="slidenum">
              <a:rPr lang="en-US" b="0" smtClean="0">
                <a:latin typeface="Arial" charset="0"/>
              </a:rPr>
              <a:pPr/>
              <a:t>6</a:t>
            </a:fld>
            <a:endParaRPr lang="en-US" b="0" smtClean="0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D05FE80-AE06-49DD-9BA8-2D6D227F6305}" type="slidenum">
              <a:rPr lang="en-US" b="0" smtClean="0">
                <a:latin typeface="Arial" charset="0"/>
              </a:rPr>
              <a:pPr/>
              <a:t>7</a:t>
            </a:fld>
            <a:endParaRPr lang="en-US" b="0" smtClean="0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6C3899A-52DF-4ED3-A7F9-4C2FC91FC94A}" type="slidenum">
              <a:rPr lang="en-US" b="0" smtClean="0">
                <a:latin typeface="Arial" charset="0"/>
              </a:rPr>
              <a:pPr/>
              <a:t>8</a:t>
            </a:fld>
            <a:endParaRPr lang="en-US" b="0" smtClean="0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57BCCD4-49B0-45EB-AC58-533E7D27A663}" type="slidenum">
              <a:rPr lang="en-US" b="0" smtClean="0">
                <a:latin typeface="Arial" charset="0"/>
              </a:rPr>
              <a:pPr/>
              <a:t>9</a:t>
            </a:fld>
            <a:endParaRPr lang="en-US" b="0" smtClean="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15120938 h 1912"/>
              <a:gd name="T4" fmla="*/ 0 w 1588"/>
              <a:gd name="T5" fmla="*/ 15120938 h 1912"/>
              <a:gd name="T6" fmla="*/ 0 w 1588"/>
              <a:gd name="T7" fmla="*/ 151209375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9A2A4-BC92-403C-A589-B98C813D2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3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68A12-CDA9-4D9F-9BE9-703B26747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93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BFE84-AB98-4D92-95F6-39A05D457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53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9396B-0E4A-4D1E-AD32-3A946FFF78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1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4CF0D-EF94-40FB-BA0F-886555D35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02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AED7D-0CA2-43A1-B80D-233D7F18B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69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E5AFD-F2D0-46CB-A618-B730B6BDE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3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2732F-10DD-4A9F-A193-45FC9A1EF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08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0B449-9D37-4F28-9B12-621CBCC4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3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3E69A-4ABB-4936-9AA8-32B03567F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F3D15-5E6C-4F00-ABA8-5E2FDE636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09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5E4AE-F1CE-4BFB-97FB-AAFB5D66D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8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5E0A2B9D-E57C-4C3C-9504-8123F006B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276600"/>
            <a:ext cx="77724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Limiting Reagents and Percent Yield</a:t>
            </a:r>
          </a:p>
        </p:txBody>
      </p:sp>
      <p:pic>
        <p:nvPicPr>
          <p:cNvPr id="3075" name="Picture 5" descr="clipart-suns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8600"/>
            <a:ext cx="2743200" cy="266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354138" y="51816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sz="3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Using Stoichiometry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52523" y="2153836"/>
            <a:ext cx="198063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bg2"/>
                </a:solidFill>
              </a:rPr>
              <a:t>12.1 </a:t>
            </a:r>
            <a:r>
              <a:rPr lang="en-US" sz="2800" dirty="0">
                <a:solidFill>
                  <a:schemeClr val="bg2"/>
                </a:solidFill>
              </a:rPr>
              <a:t>g Zn</a:t>
            </a: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457200" y="2687236"/>
            <a:ext cx="391477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2200275" y="2153836"/>
            <a:ext cx="0" cy="11430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2238375" y="2763436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2"/>
                </a:solidFill>
              </a:rPr>
              <a:t>65.38 g Zn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2143125" y="2153836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2"/>
                </a:solidFill>
              </a:rPr>
              <a:t> 1 </a:t>
            </a:r>
            <a:r>
              <a:rPr lang="en-US" sz="2800" dirty="0" err="1">
                <a:solidFill>
                  <a:schemeClr val="bg2"/>
                </a:solidFill>
              </a:rPr>
              <a:t>mol</a:t>
            </a:r>
            <a:r>
              <a:rPr lang="en-US" sz="2800" dirty="0">
                <a:solidFill>
                  <a:schemeClr val="bg2"/>
                </a:solidFill>
              </a:rPr>
              <a:t> Zn</a:t>
            </a:r>
          </a:p>
        </p:txBody>
      </p:sp>
      <p:sp>
        <p:nvSpPr>
          <p:cNvPr id="12304" name="TextBox 2"/>
          <p:cNvSpPr txBox="1">
            <a:spLocks noChangeArrowheads="1"/>
          </p:cNvSpPr>
          <p:nvPr/>
        </p:nvSpPr>
        <p:spPr bwMode="auto">
          <a:xfrm>
            <a:off x="4389720" y="2153836"/>
            <a:ext cx="46482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 dirty="0" smtClean="0">
                <a:solidFill>
                  <a:schemeClr val="bg2"/>
                </a:solidFill>
              </a:rPr>
              <a:t>= 0.185 </a:t>
            </a:r>
            <a:r>
              <a:rPr lang="en-US" sz="2800" dirty="0" err="1">
                <a:solidFill>
                  <a:schemeClr val="bg2"/>
                </a:solidFill>
              </a:rPr>
              <a:t>mol</a:t>
            </a:r>
            <a:r>
              <a:rPr lang="en-US" sz="2800" dirty="0">
                <a:solidFill>
                  <a:schemeClr val="bg2"/>
                </a:solidFill>
              </a:rPr>
              <a:t> Zn </a:t>
            </a:r>
          </a:p>
          <a:p>
            <a:r>
              <a:rPr lang="en-US" sz="2800" dirty="0">
                <a:solidFill>
                  <a:schemeClr val="bg2"/>
                </a:solidFill>
              </a:rPr>
              <a:t>   </a:t>
            </a:r>
            <a:r>
              <a:rPr lang="en-US" sz="2800" dirty="0" smtClean="0">
                <a:solidFill>
                  <a:schemeClr val="bg2"/>
                </a:solidFill>
              </a:rPr>
              <a:t>   1 </a:t>
            </a:r>
            <a:r>
              <a:rPr lang="en-US" sz="2800" dirty="0" err="1">
                <a:solidFill>
                  <a:schemeClr val="bg2"/>
                </a:solidFill>
              </a:rPr>
              <a:t>mol</a:t>
            </a:r>
            <a:r>
              <a:rPr lang="en-US" sz="2800" dirty="0">
                <a:solidFill>
                  <a:schemeClr val="bg2"/>
                </a:solidFill>
              </a:rPr>
              <a:t> Zn</a:t>
            </a:r>
            <a:r>
              <a:rPr lang="en-US" sz="2800" u="sng" dirty="0">
                <a:solidFill>
                  <a:schemeClr val="bg2"/>
                </a:solidFill>
              </a:rPr>
              <a:t>    </a:t>
            </a: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-35666" y="4326277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2"/>
                </a:solidFill>
              </a:rPr>
              <a:t>2.65 g </a:t>
            </a:r>
            <a:r>
              <a:rPr lang="en-US" sz="2800" dirty="0" err="1">
                <a:solidFill>
                  <a:schemeClr val="bg2"/>
                </a:solidFill>
              </a:rPr>
              <a:t>HCl</a:t>
            </a: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V="1">
            <a:off x="84984" y="4845390"/>
            <a:ext cx="4114800" cy="14287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1989984" y="4326277"/>
            <a:ext cx="0" cy="11430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1956647" y="4935877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2"/>
                </a:solidFill>
              </a:rPr>
              <a:t>36.46 g </a:t>
            </a:r>
            <a:r>
              <a:rPr lang="en-US" sz="2800" dirty="0" err="1">
                <a:solidFill>
                  <a:schemeClr val="bg2"/>
                </a:solidFill>
              </a:rPr>
              <a:t>HCl</a:t>
            </a: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2066184" y="4326277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2"/>
                </a:solidFill>
              </a:rPr>
              <a:t> 1 </a:t>
            </a:r>
            <a:r>
              <a:rPr lang="en-US" sz="2800" dirty="0" err="1">
                <a:solidFill>
                  <a:schemeClr val="bg2"/>
                </a:solidFill>
              </a:rPr>
              <a:t>mol</a:t>
            </a:r>
            <a:r>
              <a:rPr lang="en-US" sz="2800" dirty="0">
                <a:solidFill>
                  <a:schemeClr val="bg2"/>
                </a:solidFill>
              </a:rPr>
              <a:t> </a:t>
            </a:r>
            <a:r>
              <a:rPr lang="en-US" sz="2800" dirty="0" err="1">
                <a:solidFill>
                  <a:schemeClr val="bg2"/>
                </a:solidFill>
              </a:rPr>
              <a:t>HCl</a:t>
            </a: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12305" name="TextBox 3"/>
          <p:cNvSpPr txBox="1">
            <a:spLocks noChangeArrowheads="1"/>
          </p:cNvSpPr>
          <p:nvPr/>
        </p:nvSpPr>
        <p:spPr bwMode="auto">
          <a:xfrm>
            <a:off x="4079134" y="4311989"/>
            <a:ext cx="5064866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 dirty="0" smtClean="0">
                <a:solidFill>
                  <a:schemeClr val="bg2"/>
                </a:solidFill>
              </a:rPr>
              <a:t>= 0.0727 </a:t>
            </a:r>
            <a:r>
              <a:rPr lang="en-US" sz="2800" dirty="0" err="1">
                <a:solidFill>
                  <a:schemeClr val="bg2"/>
                </a:solidFill>
              </a:rPr>
              <a:t>mol</a:t>
            </a:r>
            <a:r>
              <a:rPr lang="en-US" sz="2800" dirty="0">
                <a:solidFill>
                  <a:schemeClr val="bg2"/>
                </a:solidFill>
              </a:rPr>
              <a:t> </a:t>
            </a:r>
            <a:r>
              <a:rPr lang="en-US" sz="2800" dirty="0" err="1">
                <a:solidFill>
                  <a:schemeClr val="bg2"/>
                </a:solidFill>
              </a:rPr>
              <a:t>HCl</a:t>
            </a:r>
            <a:r>
              <a:rPr lang="en-US" sz="2800" dirty="0">
                <a:solidFill>
                  <a:schemeClr val="bg2"/>
                </a:solidFill>
              </a:rPr>
              <a:t> </a:t>
            </a:r>
          </a:p>
          <a:p>
            <a:r>
              <a:rPr lang="en-US" sz="2800" dirty="0">
                <a:solidFill>
                  <a:schemeClr val="bg2"/>
                </a:solidFill>
              </a:rPr>
              <a:t>     </a:t>
            </a:r>
            <a:r>
              <a:rPr lang="en-US" sz="2800" dirty="0" smtClean="0">
                <a:solidFill>
                  <a:schemeClr val="bg2"/>
                </a:solidFill>
              </a:rPr>
              <a:t>  2 </a:t>
            </a:r>
            <a:r>
              <a:rPr lang="en-US" sz="2800" dirty="0" err="1">
                <a:solidFill>
                  <a:schemeClr val="bg2"/>
                </a:solidFill>
              </a:rPr>
              <a:t>mol</a:t>
            </a:r>
            <a:r>
              <a:rPr lang="en-US" sz="2800" dirty="0">
                <a:solidFill>
                  <a:schemeClr val="bg2"/>
                </a:solidFill>
              </a:rPr>
              <a:t> </a:t>
            </a:r>
            <a:r>
              <a:rPr lang="en-US" sz="2800" dirty="0" err="1">
                <a:solidFill>
                  <a:schemeClr val="bg2"/>
                </a:solidFill>
              </a:rPr>
              <a:t>HCl</a:t>
            </a:r>
            <a:endParaRPr lang="en-US" sz="2800" dirty="0">
              <a:solidFill>
                <a:schemeClr val="bg2"/>
              </a:solidFill>
            </a:endParaRPr>
          </a:p>
          <a:p>
            <a:endParaRPr lang="en-US" sz="2800" u="sng" dirty="0">
              <a:solidFill>
                <a:schemeClr val="bg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5781113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2"/>
                </a:solidFill>
              </a:rPr>
              <a:t>0.0363 &lt; 0.185 therefore, </a:t>
            </a:r>
            <a:r>
              <a:rPr lang="en-US" sz="2800" dirty="0" err="1" smtClean="0">
                <a:solidFill>
                  <a:schemeClr val="bg2"/>
                </a:solidFill>
              </a:rPr>
              <a:t>HCl</a:t>
            </a:r>
            <a:r>
              <a:rPr lang="en-US" sz="2800" dirty="0" smtClean="0">
                <a:solidFill>
                  <a:schemeClr val="bg2"/>
                </a:solidFill>
              </a:rPr>
              <a:t> is limiting.</a:t>
            </a: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8168" y="218439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Change into moles.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82211" y="740421"/>
            <a:ext cx="510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srgbClr val="FF0000"/>
                </a:solidFill>
              </a:rPr>
              <a:t>Divide by coefficient.</a:t>
            </a:r>
          </a:p>
        </p:txBody>
      </p:sp>
      <p:sp>
        <p:nvSpPr>
          <p:cNvPr id="7" name="Rectangle 6"/>
          <p:cNvSpPr/>
          <p:nvPr/>
        </p:nvSpPr>
        <p:spPr>
          <a:xfrm>
            <a:off x="2024170" y="1321085"/>
            <a:ext cx="59768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spcBef>
                <a:spcPct val="20000"/>
              </a:spcBef>
              <a:buClr>
                <a:srgbClr val="00CC00"/>
              </a:buClr>
              <a:buSzPct val="120000"/>
              <a:buFontTx/>
              <a:buChar char="•"/>
            </a:pPr>
            <a:r>
              <a:rPr lang="en-US" sz="3200" kern="0" dirty="0">
                <a:solidFill>
                  <a:srgbClr val="FF0000"/>
                </a:solidFill>
                <a:latin typeface="Tahoma"/>
              </a:rPr>
              <a:t>Zn + 2HCl </a:t>
            </a:r>
            <a:r>
              <a:rPr lang="en-US" sz="3200" kern="0" dirty="0">
                <a:solidFill>
                  <a:srgbClr val="FF0000"/>
                </a:solidFill>
                <a:latin typeface="Tahoma"/>
                <a:sym typeface="Wingdings" pitchFamily="2" charset="2"/>
              </a:rPr>
              <a:t>  ZnCl</a:t>
            </a:r>
            <a:r>
              <a:rPr lang="en-US" sz="3200" kern="0" baseline="-25000" dirty="0">
                <a:solidFill>
                  <a:srgbClr val="FF0000"/>
                </a:solidFill>
                <a:latin typeface="Tahoma"/>
                <a:sym typeface="Wingdings" pitchFamily="2" charset="2"/>
              </a:rPr>
              <a:t>2</a:t>
            </a:r>
            <a:r>
              <a:rPr lang="en-US" sz="3200" kern="0" dirty="0">
                <a:solidFill>
                  <a:srgbClr val="FF0000"/>
                </a:solidFill>
                <a:latin typeface="Tahoma"/>
                <a:sym typeface="Wingdings" pitchFamily="2" charset="2"/>
              </a:rPr>
              <a:t> +  H</a:t>
            </a:r>
            <a:r>
              <a:rPr lang="en-US" sz="3200" kern="0" baseline="-25000" dirty="0">
                <a:solidFill>
                  <a:srgbClr val="FF0000"/>
                </a:solidFill>
                <a:latin typeface="Tahoma"/>
                <a:sym typeface="Wingdings" pitchFamily="2" charset="2"/>
              </a:rPr>
              <a:t>2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4876800" y="2631673"/>
            <a:ext cx="2133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9"/>
          <p:cNvSpPr/>
          <p:nvPr/>
        </p:nvSpPr>
        <p:spPr>
          <a:xfrm>
            <a:off x="7445855" y="2242002"/>
            <a:ext cx="16129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= </a:t>
            </a:r>
            <a:r>
              <a:rPr lang="en-US" sz="2800" smtClean="0">
                <a:solidFill>
                  <a:srgbClr val="000000"/>
                </a:solidFill>
              </a:rPr>
              <a:t>0.185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298436" y="4414290"/>
            <a:ext cx="18421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= 0.0363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4648200" y="4807812"/>
            <a:ext cx="265023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2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2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157" grpId="0" animBg="1"/>
      <p:bldP spid="49158" grpId="0" animBg="1"/>
      <p:bldP spid="49160" grpId="0"/>
      <p:bldP spid="49161" grpId="0"/>
      <p:bldP spid="49166" grpId="0"/>
      <p:bldP spid="49167" grpId="0" animBg="1"/>
      <p:bldP spid="49168" grpId="0" animBg="1"/>
      <p:bldP spid="49169" grpId="0"/>
      <p:bldP spid="49170" grpId="0"/>
      <p:bldP spid="3" grpId="0"/>
      <p:bldP spid="4" grpId="0"/>
      <p:bldP spid="5" grpId="0"/>
      <p:bldP spid="7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8610600" cy="168996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</a:rPr>
              <a:t>Suppose 6.70 g Na reacts with 3.20 g Cl</a:t>
            </a:r>
            <a:r>
              <a:rPr lang="en-US" baseline="-25000" dirty="0" smtClean="0">
                <a:solidFill>
                  <a:schemeClr val="bg2"/>
                </a:solidFill>
              </a:rPr>
              <a:t>2</a:t>
            </a:r>
            <a:r>
              <a:rPr lang="en-US" dirty="0" smtClean="0">
                <a:solidFill>
                  <a:schemeClr val="bg2"/>
                </a:solidFill>
              </a:rPr>
              <a:t>. Which is the limiting reactant? 	</a:t>
            </a:r>
          </a:p>
          <a:p>
            <a:pPr marL="0" indent="0" eaLnBrk="1" hangingPunct="1">
              <a:buNone/>
              <a:defRPr/>
            </a:pPr>
            <a:r>
              <a:rPr lang="en-US" dirty="0">
                <a:solidFill>
                  <a:schemeClr val="bg2"/>
                </a:solidFill>
              </a:rPr>
              <a:t>	</a:t>
            </a:r>
            <a:r>
              <a:rPr lang="en-US" dirty="0" smtClean="0">
                <a:solidFill>
                  <a:schemeClr val="bg2"/>
                </a:solidFill>
              </a:rPr>
              <a:t>	2 Na + Cl</a:t>
            </a:r>
            <a:r>
              <a:rPr lang="en-US" baseline="-25000" dirty="0" smtClean="0">
                <a:solidFill>
                  <a:schemeClr val="bg2"/>
                </a:solidFill>
              </a:rPr>
              <a:t>2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  <a:sym typeface="Wingdings"/>
              </a:rPr>
              <a:t> 2 </a:t>
            </a:r>
            <a:r>
              <a:rPr lang="en-US" dirty="0" err="1" smtClean="0">
                <a:solidFill>
                  <a:schemeClr val="bg2"/>
                </a:solidFill>
                <a:sym typeface="Wingdings"/>
              </a:rPr>
              <a:t>NaCl</a:t>
            </a:r>
            <a:endParaRPr lang="en-US" dirty="0" smtClean="0">
              <a:solidFill>
                <a:schemeClr val="bg2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Another Example…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3290167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Change into moles.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56473" y="3285993"/>
            <a:ext cx="464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srgbClr val="FF0000"/>
                </a:solidFill>
              </a:rPr>
              <a:t>Divide by coefficient.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3843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Finding the Amount of Product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534400" cy="2438400"/>
          </a:xfrm>
        </p:spPr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  <a:effectLst/>
              </a:rPr>
              <a:t>First, find the limiting reagent.</a:t>
            </a:r>
          </a:p>
          <a:p>
            <a:pPr marL="0" indent="0">
              <a:buNone/>
            </a:pPr>
            <a:endParaRPr lang="en-US" b="1" dirty="0" smtClean="0">
              <a:solidFill>
                <a:schemeClr val="bg2"/>
              </a:solidFill>
              <a:effectLst/>
            </a:endParaRPr>
          </a:p>
          <a:p>
            <a:r>
              <a:rPr lang="en-US" b="1" dirty="0" smtClean="0">
                <a:solidFill>
                  <a:schemeClr val="bg2"/>
                </a:solidFill>
                <a:effectLst/>
              </a:rPr>
              <a:t>Then, use stoichiometry starting with the </a:t>
            </a:r>
            <a:r>
              <a:rPr lang="en-US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</a:t>
            </a:r>
            <a:r>
              <a:rPr lang="en-US" b="1" dirty="0" smtClean="0">
                <a:solidFill>
                  <a:schemeClr val="bg2"/>
                </a:solidFill>
                <a:effectLst/>
              </a:rPr>
              <a:t> of the LIMITING REAGENT!</a:t>
            </a:r>
            <a:endParaRPr lang="en-US" b="1" dirty="0">
              <a:solidFill>
                <a:schemeClr val="bg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1675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701"/>
            <a:ext cx="8229600" cy="1202499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For Example…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75" y="1143000"/>
            <a:ext cx="8534400" cy="24384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A 50.6 g sample of Mg(OH)</a:t>
            </a:r>
            <a:r>
              <a:rPr lang="en-US" baseline="-25000" dirty="0">
                <a:solidFill>
                  <a:schemeClr val="bg2"/>
                </a:solidFill>
              </a:rPr>
              <a:t>2</a:t>
            </a:r>
            <a:r>
              <a:rPr lang="en-US" dirty="0">
                <a:solidFill>
                  <a:schemeClr val="bg2"/>
                </a:solidFill>
              </a:rPr>
              <a:t> is reacted with 45.0 g of </a:t>
            </a:r>
            <a:r>
              <a:rPr lang="en-US" dirty="0" err="1">
                <a:solidFill>
                  <a:schemeClr val="bg2"/>
                </a:solidFill>
              </a:rPr>
              <a:t>HCl</a:t>
            </a:r>
            <a:r>
              <a:rPr lang="en-US" dirty="0">
                <a:solidFill>
                  <a:schemeClr val="bg2"/>
                </a:solidFill>
              </a:rPr>
              <a:t> according to the reaction:</a:t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    Mg(OH)</a:t>
            </a:r>
            <a:r>
              <a:rPr lang="en-US" baseline="-25000" dirty="0" smtClean="0">
                <a:solidFill>
                  <a:schemeClr val="bg2"/>
                </a:solidFill>
              </a:rPr>
              <a:t>2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</a:rPr>
              <a:t>+ 2 </a:t>
            </a:r>
            <a:r>
              <a:rPr lang="en-US" dirty="0" err="1">
                <a:solidFill>
                  <a:schemeClr val="bg2"/>
                </a:solidFill>
              </a:rPr>
              <a:t>HCl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  <a:latin typeface="Times New Roman"/>
                <a:cs typeface="Times New Roman"/>
              </a:rPr>
              <a:t>→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</a:rPr>
              <a:t>MgCl</a:t>
            </a:r>
            <a:r>
              <a:rPr lang="en-US" baseline="-25000" dirty="0">
                <a:solidFill>
                  <a:schemeClr val="bg2"/>
                </a:solidFill>
              </a:rPr>
              <a:t>2</a:t>
            </a:r>
            <a:r>
              <a:rPr lang="en-US" dirty="0">
                <a:solidFill>
                  <a:schemeClr val="bg2"/>
                </a:solidFill>
              </a:rPr>
              <a:t> + 2 </a:t>
            </a:r>
            <a:r>
              <a:rPr lang="en-US" dirty="0" smtClean="0">
                <a:solidFill>
                  <a:schemeClr val="bg2"/>
                </a:solidFill>
              </a:rPr>
              <a:t>H</a:t>
            </a:r>
            <a:r>
              <a:rPr lang="en-US" baseline="-25000" dirty="0" smtClean="0">
                <a:solidFill>
                  <a:schemeClr val="bg2"/>
                </a:solidFill>
              </a:rPr>
              <a:t>2</a:t>
            </a:r>
            <a:r>
              <a:rPr lang="en-US" dirty="0" smtClean="0">
                <a:solidFill>
                  <a:schemeClr val="bg2"/>
                </a:solidFill>
              </a:rPr>
              <a:t>O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/>
                </a:solidFill>
              </a:rPr>
              <a:t>	How much MgCl</a:t>
            </a:r>
            <a:r>
              <a:rPr lang="en-US" baseline="-25000" dirty="0" smtClean="0">
                <a:solidFill>
                  <a:schemeClr val="bg2"/>
                </a:solidFill>
              </a:rPr>
              <a:t>2</a:t>
            </a:r>
            <a:r>
              <a:rPr lang="en-US" dirty="0" smtClean="0">
                <a:solidFill>
                  <a:schemeClr val="bg2"/>
                </a:solidFill>
              </a:rPr>
              <a:t> will be produced?</a:t>
            </a:r>
            <a:r>
              <a:rPr lang="en-US" dirty="0">
                <a:solidFill>
                  <a:schemeClr val="bg2"/>
                </a:solidFill>
              </a:rPr>
              <a:t/>
            </a:r>
            <a:br>
              <a:rPr lang="en-US" dirty="0">
                <a:solidFill>
                  <a:schemeClr val="bg2"/>
                </a:solidFill>
              </a:rPr>
            </a:br>
            <a:endParaRPr lang="en-US" dirty="0">
              <a:solidFill>
                <a:schemeClr val="bg2"/>
              </a:solidFill>
              <a:effectLst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45093" y="3581400"/>
            <a:ext cx="85344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US" b="1" dirty="0" smtClean="0">
                <a:solidFill>
                  <a:schemeClr val="bg2"/>
                </a:solidFill>
                <a:effectLst/>
              </a:rPr>
              <a:t>There are 2 given reactants so I must first find the limiting one.</a:t>
            </a:r>
          </a:p>
          <a:p>
            <a:r>
              <a:rPr lang="en-US" dirty="0" smtClean="0">
                <a:solidFill>
                  <a:schemeClr val="bg2"/>
                </a:solidFill>
                <a:effectLst/>
              </a:rPr>
              <a:t>I will then use the mass of the limiting reactant to find how much product will be produced. </a:t>
            </a:r>
            <a:endParaRPr lang="en-US" b="1" dirty="0">
              <a:solidFill>
                <a:schemeClr val="bg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9419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701"/>
            <a:ext cx="8229600" cy="1202499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For Example…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75" y="1143000"/>
            <a:ext cx="8534400" cy="24384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A 50.6 g sample of Mg(OH)</a:t>
            </a:r>
            <a:r>
              <a:rPr lang="en-US" baseline="-25000" dirty="0">
                <a:solidFill>
                  <a:schemeClr val="bg2"/>
                </a:solidFill>
              </a:rPr>
              <a:t>2</a:t>
            </a:r>
            <a:r>
              <a:rPr lang="en-US" dirty="0">
                <a:solidFill>
                  <a:schemeClr val="bg2"/>
                </a:solidFill>
              </a:rPr>
              <a:t> is reacted with 45.0 g of </a:t>
            </a:r>
            <a:r>
              <a:rPr lang="en-US" dirty="0" err="1">
                <a:solidFill>
                  <a:schemeClr val="bg2"/>
                </a:solidFill>
              </a:rPr>
              <a:t>HCl</a:t>
            </a:r>
            <a:r>
              <a:rPr lang="en-US" dirty="0">
                <a:solidFill>
                  <a:schemeClr val="bg2"/>
                </a:solidFill>
              </a:rPr>
              <a:t> according to the reaction:</a:t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    Mg(OH)</a:t>
            </a:r>
            <a:r>
              <a:rPr lang="en-US" baseline="-25000" dirty="0" smtClean="0">
                <a:solidFill>
                  <a:schemeClr val="bg2"/>
                </a:solidFill>
              </a:rPr>
              <a:t>2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</a:rPr>
              <a:t>+ 2 </a:t>
            </a:r>
            <a:r>
              <a:rPr lang="en-US" dirty="0" err="1">
                <a:solidFill>
                  <a:schemeClr val="bg2"/>
                </a:solidFill>
              </a:rPr>
              <a:t>HCl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  <a:latin typeface="Times New Roman"/>
                <a:cs typeface="Times New Roman"/>
              </a:rPr>
              <a:t>→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</a:rPr>
              <a:t>MgCl</a:t>
            </a:r>
            <a:r>
              <a:rPr lang="en-US" baseline="-25000" dirty="0">
                <a:solidFill>
                  <a:schemeClr val="bg2"/>
                </a:solidFill>
              </a:rPr>
              <a:t>2</a:t>
            </a:r>
            <a:r>
              <a:rPr lang="en-US" dirty="0">
                <a:solidFill>
                  <a:schemeClr val="bg2"/>
                </a:solidFill>
              </a:rPr>
              <a:t> + 2 </a:t>
            </a:r>
            <a:r>
              <a:rPr lang="en-US" dirty="0" smtClean="0">
                <a:solidFill>
                  <a:schemeClr val="bg2"/>
                </a:solidFill>
              </a:rPr>
              <a:t>H</a:t>
            </a:r>
            <a:r>
              <a:rPr lang="en-US" baseline="-25000" dirty="0" smtClean="0">
                <a:solidFill>
                  <a:schemeClr val="bg2"/>
                </a:solidFill>
              </a:rPr>
              <a:t>2</a:t>
            </a:r>
            <a:r>
              <a:rPr lang="en-US" dirty="0" smtClean="0">
                <a:solidFill>
                  <a:schemeClr val="bg2"/>
                </a:solidFill>
              </a:rPr>
              <a:t>O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/>
                </a:solidFill>
              </a:rPr>
              <a:t>	How much MgCl</a:t>
            </a:r>
            <a:r>
              <a:rPr lang="en-US" baseline="-25000" dirty="0" smtClean="0">
                <a:solidFill>
                  <a:schemeClr val="bg2"/>
                </a:solidFill>
              </a:rPr>
              <a:t>2</a:t>
            </a:r>
            <a:r>
              <a:rPr lang="en-US" dirty="0" smtClean="0">
                <a:solidFill>
                  <a:schemeClr val="bg2"/>
                </a:solidFill>
              </a:rPr>
              <a:t> will be produced?</a:t>
            </a:r>
            <a:r>
              <a:rPr lang="en-US" dirty="0">
                <a:solidFill>
                  <a:schemeClr val="bg2"/>
                </a:solidFill>
              </a:rPr>
              <a:t/>
            </a:r>
            <a:br>
              <a:rPr lang="en-US" dirty="0">
                <a:solidFill>
                  <a:schemeClr val="bg2"/>
                </a:solidFill>
              </a:rPr>
            </a:br>
            <a:endParaRPr lang="en-US" dirty="0">
              <a:solidFill>
                <a:schemeClr val="bg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56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Percent Yield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5562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  <a:effectLst/>
              </a:rPr>
              <a:t>Theoretical Yield</a:t>
            </a:r>
            <a:r>
              <a:rPr lang="en-US" smtClean="0">
                <a:solidFill>
                  <a:schemeClr val="bg2"/>
                </a:solidFill>
                <a:effectLst/>
              </a:rPr>
              <a:t> – the maximum, </a:t>
            </a:r>
            <a:r>
              <a:rPr lang="en-US" i="1" smtClean="0">
                <a:solidFill>
                  <a:schemeClr val="bg2"/>
                </a:solidFill>
                <a:effectLst/>
              </a:rPr>
              <a:t>calculated</a:t>
            </a:r>
            <a:r>
              <a:rPr lang="en-US" smtClean="0">
                <a:solidFill>
                  <a:schemeClr val="bg2"/>
                </a:solidFill>
                <a:effectLst/>
              </a:rPr>
              <a:t> amount of product that can be produced</a:t>
            </a:r>
          </a:p>
          <a:p>
            <a:pPr lvl="1" eaLnBrk="1" hangingPunct="1"/>
            <a:r>
              <a:rPr lang="en-US" smtClean="0">
                <a:solidFill>
                  <a:schemeClr val="bg2"/>
                </a:solidFill>
                <a:effectLst/>
              </a:rPr>
              <a:t>This number comes from </a:t>
            </a:r>
            <a:r>
              <a:rPr lang="en-US" b="1" i="1" smtClean="0">
                <a:solidFill>
                  <a:schemeClr val="bg2"/>
                </a:solidFill>
                <a:effectLst/>
              </a:rPr>
              <a:t>stoichiometry</a:t>
            </a:r>
            <a:r>
              <a:rPr lang="en-US" smtClean="0">
                <a:solidFill>
                  <a:schemeClr val="bg2"/>
                </a:solidFill>
                <a:effectLst/>
              </a:rPr>
              <a:t>!!</a:t>
            </a:r>
          </a:p>
          <a:p>
            <a:pPr lvl="1" eaLnBrk="1" hangingPunct="1"/>
            <a:endParaRPr lang="en-US" sz="900" smtClean="0">
              <a:solidFill>
                <a:schemeClr val="bg2"/>
              </a:solidFill>
              <a:effectLst/>
            </a:endParaRPr>
          </a:p>
          <a:p>
            <a:pPr eaLnBrk="1" hangingPunct="1"/>
            <a:r>
              <a:rPr lang="en-US" b="1" smtClean="0">
                <a:solidFill>
                  <a:schemeClr val="bg2"/>
                </a:solidFill>
                <a:effectLst/>
              </a:rPr>
              <a:t>Actual Yield</a:t>
            </a:r>
            <a:r>
              <a:rPr lang="en-US" smtClean="0">
                <a:solidFill>
                  <a:schemeClr val="bg2"/>
                </a:solidFill>
                <a:effectLst/>
              </a:rPr>
              <a:t> – the </a:t>
            </a:r>
            <a:r>
              <a:rPr lang="en-US" i="1" smtClean="0">
                <a:solidFill>
                  <a:schemeClr val="bg2"/>
                </a:solidFill>
                <a:effectLst/>
              </a:rPr>
              <a:t>measured</a:t>
            </a:r>
            <a:r>
              <a:rPr lang="en-US" smtClean="0">
                <a:solidFill>
                  <a:schemeClr val="bg2"/>
                </a:solidFill>
                <a:effectLst/>
              </a:rPr>
              <a:t> amount of product (experimental yield)</a:t>
            </a:r>
          </a:p>
          <a:p>
            <a:pPr lvl="1" eaLnBrk="1" hangingPunct="1"/>
            <a:r>
              <a:rPr lang="en-US" smtClean="0">
                <a:solidFill>
                  <a:schemeClr val="bg2"/>
                </a:solidFill>
                <a:effectLst/>
              </a:rPr>
              <a:t>This number comes from lab experiments.</a:t>
            </a:r>
          </a:p>
          <a:p>
            <a:pPr lvl="1" eaLnBrk="1" hangingPunct="1"/>
            <a:endParaRPr lang="en-US" sz="900" smtClean="0">
              <a:solidFill>
                <a:schemeClr val="bg2"/>
              </a:solidFill>
              <a:effectLst/>
            </a:endParaRPr>
          </a:p>
          <a:p>
            <a:pPr eaLnBrk="1" hangingPunct="1"/>
            <a:r>
              <a:rPr lang="en-US" b="1" smtClean="0">
                <a:solidFill>
                  <a:schemeClr val="bg2"/>
                </a:solidFill>
                <a:effectLst/>
              </a:rPr>
              <a:t>Percent Yield</a:t>
            </a:r>
            <a:r>
              <a:rPr lang="en-US" smtClean="0">
                <a:solidFill>
                  <a:schemeClr val="bg2"/>
                </a:solidFill>
                <a:effectLst/>
              </a:rPr>
              <a:t> =     actual yield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bg2"/>
                </a:solidFill>
                <a:effectLst/>
              </a:rPr>
              <a:t>                             theoretical yield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4171950" y="5715000"/>
            <a:ext cx="27432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7086600" y="53340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0">
                <a:solidFill>
                  <a:schemeClr val="bg2"/>
                </a:solidFill>
              </a:rPr>
              <a:t>x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 Example…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575" y="1204913"/>
            <a:ext cx="8305800" cy="1981200"/>
          </a:xfrm>
        </p:spPr>
        <p:txBody>
          <a:bodyPr/>
          <a:lstStyle/>
          <a:p>
            <a:pPr eaLnBrk="1" hangingPunct="1">
              <a:lnSpc>
                <a:spcPct val="145000"/>
              </a:lnSpc>
            </a:pPr>
            <a:r>
              <a:rPr lang="en-US" sz="2800" b="1" smtClean="0">
                <a:solidFill>
                  <a:schemeClr val="bg2"/>
                </a:solidFill>
                <a:effectLst/>
              </a:rPr>
              <a:t>When 84.8 g of iron (III) oxide reacts with an excess of carbon monoxide, 54.3 g of iron is produced. What is the % yield? </a:t>
            </a:r>
            <a:endParaRPr lang="en-US" sz="900" b="1" smtClean="0">
              <a:solidFill>
                <a:schemeClr val="bg2"/>
              </a:solidFill>
              <a:effectLst/>
            </a:endParaRP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1920875" y="3636963"/>
            <a:ext cx="6019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3200">
                <a:solidFill>
                  <a:schemeClr val="bg2"/>
                </a:solidFill>
              </a:rPr>
              <a:t>Fe</a:t>
            </a:r>
            <a:r>
              <a:rPr lang="en-US" sz="3200" baseline="-25000">
                <a:solidFill>
                  <a:schemeClr val="bg2"/>
                </a:solidFill>
              </a:rPr>
              <a:t>2</a:t>
            </a:r>
            <a:r>
              <a:rPr lang="en-US" sz="3200">
                <a:solidFill>
                  <a:schemeClr val="bg2"/>
                </a:solidFill>
              </a:rPr>
              <a:t>O</a:t>
            </a:r>
            <a:r>
              <a:rPr lang="en-US" sz="3200" baseline="-25000">
                <a:solidFill>
                  <a:schemeClr val="bg2"/>
                </a:solidFill>
              </a:rPr>
              <a:t>3</a:t>
            </a:r>
            <a:r>
              <a:rPr lang="en-US" sz="3200">
                <a:solidFill>
                  <a:schemeClr val="bg2"/>
                </a:solidFill>
              </a:rPr>
              <a:t> + 3 CO </a:t>
            </a:r>
            <a:r>
              <a:rPr lang="en-US" sz="3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3200">
                <a:solidFill>
                  <a:schemeClr val="bg2"/>
                </a:solidFill>
                <a:cs typeface="Times New Roman" pitchFamily="18" charset="0"/>
              </a:rPr>
              <a:t>2 Fe + 3CO</a:t>
            </a:r>
            <a:r>
              <a:rPr lang="en-US" sz="3200" baseline="-25000">
                <a:solidFill>
                  <a:schemeClr val="bg2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239712" y="4800600"/>
            <a:ext cx="8828087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en-US" sz="2800" dirty="0" smtClean="0">
                <a:solidFill>
                  <a:schemeClr val="bg2"/>
                </a:solidFill>
              </a:rPr>
              <a:t>Label the </a:t>
            </a:r>
            <a:r>
              <a:rPr lang="en-US" sz="2800" smtClean="0">
                <a:solidFill>
                  <a:schemeClr val="bg2"/>
                </a:solidFill>
              </a:rPr>
              <a:t>problem: Notice </a:t>
            </a:r>
            <a:r>
              <a:rPr lang="en-US" sz="2800" dirty="0">
                <a:solidFill>
                  <a:schemeClr val="bg2"/>
                </a:solidFill>
              </a:rPr>
              <a:t>that one number in the problem is the amount of a reactant, and the other number in the problem is the actual yield of a product. </a:t>
            </a:r>
            <a:endParaRPr lang="en-US" sz="2800" baseline="-25000" dirty="0">
              <a:solidFill>
                <a:schemeClr val="bg2"/>
              </a:solidFill>
              <a:cs typeface="Times New Roman" pitchFamily="18" charset="0"/>
            </a:endParaRP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1295400" y="2241550"/>
            <a:ext cx="4648200" cy="0"/>
          </a:xfrm>
          <a:prstGeom prst="line">
            <a:avLst/>
          </a:prstGeom>
          <a:noFill/>
          <a:ln w="25400" cap="rnd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33600" y="3386138"/>
            <a:ext cx="968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84.8 g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334000" y="3336925"/>
            <a:ext cx="968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54.3 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5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7" grpId="0"/>
      <p:bldP spid="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20638" y="304800"/>
            <a:ext cx="8991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en-US" sz="2800" dirty="0">
                <a:solidFill>
                  <a:schemeClr val="bg2"/>
                </a:solidFill>
              </a:rPr>
              <a:t>U</a:t>
            </a:r>
            <a:r>
              <a:rPr lang="en-US" sz="2800" dirty="0" smtClean="0">
                <a:solidFill>
                  <a:schemeClr val="bg2"/>
                </a:solidFill>
              </a:rPr>
              <a:t>se </a:t>
            </a:r>
            <a:r>
              <a:rPr lang="en-US" sz="2800" dirty="0">
                <a:solidFill>
                  <a:schemeClr val="bg2"/>
                </a:solidFill>
              </a:rPr>
              <a:t>stoichiometry to find the theoretical yield in grams.</a:t>
            </a:r>
            <a:endParaRPr lang="en-US" sz="2800" baseline="-25000" dirty="0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54113" y="2714625"/>
            <a:ext cx="6019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3200">
                <a:solidFill>
                  <a:schemeClr val="bg2"/>
                </a:solidFill>
              </a:rPr>
              <a:t>Fe</a:t>
            </a:r>
            <a:r>
              <a:rPr lang="en-US" sz="3200" baseline="-25000">
                <a:solidFill>
                  <a:schemeClr val="bg2"/>
                </a:solidFill>
              </a:rPr>
              <a:t>2</a:t>
            </a:r>
            <a:r>
              <a:rPr lang="en-US" sz="3200">
                <a:solidFill>
                  <a:schemeClr val="bg2"/>
                </a:solidFill>
              </a:rPr>
              <a:t>O</a:t>
            </a:r>
            <a:r>
              <a:rPr lang="en-US" sz="3200" baseline="-25000">
                <a:solidFill>
                  <a:schemeClr val="bg2"/>
                </a:solidFill>
              </a:rPr>
              <a:t>3</a:t>
            </a:r>
            <a:r>
              <a:rPr lang="en-US" sz="3200">
                <a:solidFill>
                  <a:schemeClr val="bg2"/>
                </a:solidFill>
              </a:rPr>
              <a:t> + 3 CO </a:t>
            </a:r>
            <a:r>
              <a:rPr lang="en-US" sz="3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3200">
                <a:solidFill>
                  <a:schemeClr val="bg2"/>
                </a:solidFill>
                <a:cs typeface="Times New Roman" pitchFamily="18" charset="0"/>
              </a:rPr>
              <a:t>2 Fe + 3CO</a:t>
            </a:r>
            <a:r>
              <a:rPr lang="en-US" sz="3200" baseline="-25000">
                <a:solidFill>
                  <a:schemeClr val="bg2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173038" y="1250950"/>
            <a:ext cx="8991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800100" lvl="1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en-US" sz="2800" b="0">
                <a:solidFill>
                  <a:schemeClr val="bg2"/>
                </a:solidFill>
              </a:rPr>
              <a:t>Start with the amount of reactant. The compound that was actually produced is your unknown. </a:t>
            </a:r>
            <a:endParaRPr lang="en-US" sz="2800" b="0" baseline="-25000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382713" y="2347913"/>
            <a:ext cx="968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84.8 g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206875" y="2073275"/>
            <a:ext cx="15795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54.3 g actual yield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0" y="4419600"/>
            <a:ext cx="8991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en-US" sz="2800">
                <a:solidFill>
                  <a:schemeClr val="bg2"/>
                </a:solidFill>
              </a:rPr>
              <a:t>Then, divide the actual yield by your answer and multiply by 100 to find percent yield. </a:t>
            </a:r>
            <a:endParaRPr lang="en-US" sz="2800" baseline="-25000">
              <a:solidFill>
                <a:schemeClr val="bg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MCj043244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52400"/>
            <a:ext cx="18161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33400" y="228600"/>
            <a:ext cx="51054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200">
                <a:solidFill>
                  <a:srgbClr val="FFFF00"/>
                </a:solidFill>
                <a:latin typeface="Arial Narrow" pitchFamily="34" charset="0"/>
              </a:rPr>
              <a:t>Chemistry Joke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99199" y="1371600"/>
            <a:ext cx="7116001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5200" dirty="0" smtClean="0">
                <a:solidFill>
                  <a:srgbClr val="FFFF00"/>
                </a:solidFill>
                <a:latin typeface="Arial Narrow" pitchFamily="34" charset="0"/>
              </a:rPr>
              <a:t>It’s weird that uranium and iodide don’t combine more in nature… </a:t>
            </a:r>
            <a:endParaRPr lang="en-US" sz="5200" dirty="0">
              <a:solidFill>
                <a:srgbClr val="FFFF00"/>
              </a:solidFill>
              <a:latin typeface="Arial Narrow" pitchFamily="34" charset="0"/>
            </a:endParaRPr>
          </a:p>
        </p:txBody>
      </p:sp>
      <p:pic>
        <p:nvPicPr>
          <p:cNvPr id="59402" name="Picture 10" descr="MCj0424466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859429"/>
            <a:ext cx="1974850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0" y="4038600"/>
            <a:ext cx="68580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5200" dirty="0" smtClean="0">
                <a:solidFill>
                  <a:srgbClr val="FFFF00"/>
                </a:solidFill>
                <a:latin typeface="Arial Narrow" pitchFamily="34" charset="0"/>
              </a:rPr>
              <a:t>Because I think U and I would be great together!!</a:t>
            </a:r>
            <a:endParaRPr lang="en-US" sz="5200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9" grpId="0"/>
      <p:bldP spid="594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Cj043244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52400"/>
            <a:ext cx="18161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600200" y="609600"/>
            <a:ext cx="40386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52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38200" y="228600"/>
            <a:ext cx="48006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200">
                <a:solidFill>
                  <a:srgbClr val="FFFF00"/>
                </a:solidFill>
                <a:latin typeface="Arial Narrow" pitchFamily="34" charset="0"/>
              </a:rPr>
              <a:t>Chemistry Joke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609600" y="1524000"/>
            <a:ext cx="5751513" cy="326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200">
                <a:solidFill>
                  <a:srgbClr val="FFFF00"/>
                </a:solidFill>
                <a:latin typeface="Arial Narrow" pitchFamily="34" charset="0"/>
              </a:rPr>
              <a:t>Q: Why were copper and titanium the cheerleader’s favorite elements?</a:t>
            </a:r>
            <a:endParaRPr lang="en-US" sz="5200" baseline="-250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685800" y="4876800"/>
            <a:ext cx="6705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200">
                <a:solidFill>
                  <a:srgbClr val="FFFF00"/>
                </a:solidFill>
                <a:latin typeface="Arial Narrow" pitchFamily="34" charset="0"/>
              </a:rPr>
              <a:t>A: Because she knew she was a Cu Ti!</a:t>
            </a:r>
          </a:p>
        </p:txBody>
      </p:sp>
      <p:pic>
        <p:nvPicPr>
          <p:cNvPr id="57352" name="Picture 8" descr="MCj0133743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828800"/>
            <a:ext cx="276225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0" grpId="0"/>
      <p:bldP spid="573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839200" cy="2590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Limiting Reagent—</a:t>
            </a:r>
            <a:r>
              <a:rPr lang="en-US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</a:t>
            </a:r>
            <a:r>
              <a:rPr lang="en-US" dirty="0" smtClean="0">
                <a:solidFill>
                  <a:schemeClr val="bg2"/>
                </a:solidFill>
                <a:effectLst/>
              </a:rPr>
              <a:t>he reactant that controls the quantity of product formed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38200" y="4800600"/>
            <a:ext cx="65532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sz="440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real world example…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28600" y="2819400"/>
            <a:ext cx="8534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sz="4400" b="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(We use the terms reagent and reactant interchangeably.)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304800" y="228600"/>
            <a:ext cx="82296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en-US" sz="3600" dirty="0">
                <a:solidFill>
                  <a:schemeClr val="bg2"/>
                </a:solidFill>
              </a:rPr>
              <a:t>You want to make </a:t>
            </a:r>
            <a:r>
              <a:rPr lang="en-US" sz="3600" dirty="0" smtClean="0">
                <a:solidFill>
                  <a:schemeClr val="bg2"/>
                </a:solidFill>
              </a:rPr>
              <a:t>a lot of chocolate </a:t>
            </a:r>
            <a:r>
              <a:rPr lang="en-US" sz="3600" dirty="0">
                <a:solidFill>
                  <a:schemeClr val="bg2"/>
                </a:solidFill>
              </a:rPr>
              <a:t>chip cookies!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endParaRPr lang="en-US" sz="3600" dirty="0">
              <a:solidFill>
                <a:schemeClr val="bg2"/>
              </a:solidFill>
            </a:endParaRPr>
          </a:p>
          <a:p>
            <a:pPr marL="742950" lvl="1" indent="-285750" eaLnBrk="1" hangingPunct="1">
              <a:spcBef>
                <a:spcPct val="20000"/>
              </a:spcBef>
              <a:buFont typeface="Tahoma" pitchFamily="34" charset="0"/>
              <a:buNone/>
            </a:pPr>
            <a:r>
              <a:rPr lang="en-US" sz="3600" dirty="0">
                <a:solidFill>
                  <a:schemeClr val="bg2"/>
                </a:solidFill>
              </a:rPr>
              <a:t>You have – 4 lbs of butter, 2 lbs of salt, 1 gallon of vanilla extract, 8 lbs of chocolate chips, 20 lbs flour, 15 lbs of sugar, 10 lbs of baking soda, and TWO eggs.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304800" y="5867400"/>
            <a:ext cx="8096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 eaLnBrk="1" hangingPunct="1">
              <a:spcBef>
                <a:spcPct val="20000"/>
              </a:spcBef>
              <a:buFont typeface="Tahoma" pitchFamily="34" charset="0"/>
              <a:buChar char="–"/>
            </a:pPr>
            <a:r>
              <a:rPr lang="en-US" sz="3600">
                <a:solidFill>
                  <a:schemeClr val="bg2"/>
                </a:solidFill>
              </a:rPr>
              <a:t>What is the limiting reagent???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838200"/>
            <a:ext cx="6172200" cy="22098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bg2"/>
                </a:solidFill>
                <a:effectLst/>
              </a:rPr>
              <a:t>Limiting Reactant – the reactant that is used up completely.</a:t>
            </a:r>
          </a:p>
        </p:txBody>
      </p:sp>
      <p:pic>
        <p:nvPicPr>
          <p:cNvPr id="16388" name="Picture 4" descr="aw422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228600"/>
            <a:ext cx="2708275" cy="3290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57200" y="3886200"/>
            <a:ext cx="86868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en-US" sz="4000" dirty="0">
                <a:solidFill>
                  <a:schemeClr val="bg2"/>
                </a:solidFill>
              </a:rPr>
              <a:t>Excess Reactant – the reactant that is not used up completely in a reaction</a:t>
            </a:r>
            <a:r>
              <a:rPr lang="en-US" sz="4000" dirty="0" smtClean="0">
                <a:solidFill>
                  <a:schemeClr val="bg2"/>
                </a:solidFill>
              </a:rPr>
              <a:t>. There’s some left over.</a:t>
            </a:r>
            <a:endParaRPr lang="en-US" sz="4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Finding the Limiting Reagent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1828800"/>
            <a:ext cx="9144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en-US" sz="4000" b="0" dirty="0" smtClean="0">
                <a:solidFill>
                  <a:schemeClr val="bg2"/>
                </a:solidFill>
              </a:rPr>
              <a:t>All limiting reagent problems will have </a:t>
            </a:r>
            <a:r>
              <a:rPr lang="en-US" sz="4000" dirty="0" smtClean="0">
                <a:solidFill>
                  <a:schemeClr val="bg2"/>
                </a:solidFill>
              </a:rPr>
              <a:t>more than one reactant</a:t>
            </a:r>
            <a:r>
              <a:rPr lang="en-US" sz="4000" b="0" dirty="0" smtClean="0">
                <a:solidFill>
                  <a:schemeClr val="bg2"/>
                </a:solidFill>
              </a:rPr>
              <a:t> amount.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endParaRPr lang="en-US" sz="4000" b="0" dirty="0" smtClean="0">
              <a:solidFill>
                <a:schemeClr val="bg2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en-US" sz="4000" b="0" dirty="0" smtClean="0">
                <a:solidFill>
                  <a:schemeClr val="bg2"/>
                </a:solidFill>
              </a:rPr>
              <a:t>If there is more than one given amount of reactant, you </a:t>
            </a:r>
            <a:r>
              <a:rPr lang="en-US" sz="40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</a:t>
            </a:r>
            <a:r>
              <a:rPr lang="en-US" sz="4000" b="0" dirty="0" smtClean="0">
                <a:solidFill>
                  <a:schemeClr val="bg2"/>
                </a:solidFill>
              </a:rPr>
              <a:t>  find the limiting reagent.</a:t>
            </a:r>
            <a:endParaRPr lang="en-US" sz="4000" b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34655" y="3429000"/>
            <a:ext cx="88392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4000" dirty="0">
                <a:solidFill>
                  <a:schemeClr val="bg2"/>
                </a:solidFill>
              </a:rPr>
              <a:t>Step 2</a:t>
            </a:r>
            <a:r>
              <a:rPr lang="en-US" sz="4000" b="0" dirty="0">
                <a:solidFill>
                  <a:schemeClr val="bg2"/>
                </a:solidFill>
              </a:rPr>
              <a:t>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4000" dirty="0">
                <a:solidFill>
                  <a:schemeClr val="bg2"/>
                </a:solidFill>
              </a:rPr>
              <a:t>Divide each number of moles by the coefficient for that reactant in the balanced equation.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381000"/>
            <a:ext cx="9144000" cy="2895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US" sz="4000" b="1" dirty="0" smtClean="0">
                <a:solidFill>
                  <a:schemeClr val="bg2"/>
                </a:solidFill>
                <a:effectLst/>
              </a:rPr>
              <a:t>Step 1</a:t>
            </a:r>
            <a:endParaRPr lang="en-US" sz="4400" dirty="0" smtClean="0">
              <a:solidFill>
                <a:schemeClr val="bg2"/>
              </a:solidFill>
              <a:effectLst/>
            </a:endParaRPr>
          </a:p>
          <a:p>
            <a:pPr lvl="1" eaLnBrk="1" hangingPunct="1"/>
            <a:r>
              <a:rPr lang="en-US" sz="4000" b="1" dirty="0" smtClean="0">
                <a:solidFill>
                  <a:schemeClr val="bg2"/>
                </a:solidFill>
                <a:effectLst/>
              </a:rPr>
              <a:t>If the given amount of each reactant is not in moles-then convert each value into moles</a:t>
            </a:r>
            <a:endParaRPr lang="en-US" sz="4000" dirty="0" smtClean="0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234863" y="1066800"/>
            <a:ext cx="83058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4000" dirty="0">
                <a:solidFill>
                  <a:schemeClr val="bg2"/>
                </a:solidFill>
              </a:rPr>
              <a:t>Step 3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4000" b="0" dirty="0">
                <a:solidFill>
                  <a:schemeClr val="bg2"/>
                </a:solidFill>
              </a:rPr>
              <a:t>The </a:t>
            </a:r>
            <a:r>
              <a:rPr lang="en-US" sz="4000" i="1" dirty="0">
                <a:solidFill>
                  <a:schemeClr val="bg2"/>
                </a:solidFill>
              </a:rPr>
              <a:t>smaller</a:t>
            </a:r>
            <a:r>
              <a:rPr lang="en-US" sz="4000" b="0" dirty="0">
                <a:solidFill>
                  <a:schemeClr val="bg2"/>
                </a:solidFill>
              </a:rPr>
              <a:t> amount of reactant after dividing is the </a:t>
            </a:r>
            <a:r>
              <a:rPr lang="en-US" sz="4000" i="1" dirty="0">
                <a:solidFill>
                  <a:schemeClr val="bg2"/>
                </a:solidFill>
              </a:rPr>
              <a:t>limiting reactant </a:t>
            </a:r>
            <a:r>
              <a:rPr lang="en-US" sz="4000" i="1" dirty="0" smtClean="0">
                <a:solidFill>
                  <a:schemeClr val="bg2"/>
                </a:solidFill>
              </a:rPr>
              <a:t>. </a:t>
            </a:r>
            <a:endParaRPr lang="en-US" sz="4000" b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0795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 Example…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229600" cy="3810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bg2"/>
                </a:solidFill>
                <a:effectLst/>
              </a:rPr>
              <a:t>Zn + 2HCl </a:t>
            </a:r>
            <a:r>
              <a:rPr lang="en-US" b="1" dirty="0" smtClean="0">
                <a:solidFill>
                  <a:schemeClr val="bg2"/>
                </a:solidFill>
                <a:effectLst/>
                <a:sym typeface="Wingdings" pitchFamily="2" charset="2"/>
              </a:rPr>
              <a:t>  ZnCl</a:t>
            </a:r>
            <a:r>
              <a:rPr lang="en-US" b="1" baseline="-25000" dirty="0" smtClean="0">
                <a:solidFill>
                  <a:schemeClr val="bg2"/>
                </a:solidFill>
                <a:effectLst/>
                <a:sym typeface="Wingdings" pitchFamily="2" charset="2"/>
              </a:rPr>
              <a:t>2</a:t>
            </a:r>
            <a:r>
              <a:rPr lang="en-US" b="1" dirty="0" smtClean="0">
                <a:solidFill>
                  <a:schemeClr val="bg2"/>
                </a:solidFill>
                <a:effectLst/>
                <a:sym typeface="Wingdings" pitchFamily="2" charset="2"/>
              </a:rPr>
              <a:t> +  H</a:t>
            </a:r>
            <a:r>
              <a:rPr lang="en-US" b="1" baseline="-25000" dirty="0" smtClean="0">
                <a:solidFill>
                  <a:schemeClr val="bg2"/>
                </a:solidFill>
                <a:effectLst/>
                <a:sym typeface="Wingdings" pitchFamily="2" charset="2"/>
              </a:rPr>
              <a:t>2</a:t>
            </a:r>
          </a:p>
          <a:p>
            <a:pPr eaLnBrk="1" hangingPunct="1"/>
            <a:r>
              <a:rPr lang="en-US" b="1" dirty="0" smtClean="0">
                <a:solidFill>
                  <a:schemeClr val="bg2"/>
                </a:solidFill>
                <a:effectLst/>
                <a:sym typeface="Wingdings" pitchFamily="2" charset="2"/>
              </a:rPr>
              <a:t>What is the limiting reactant </a:t>
            </a:r>
            <a:r>
              <a:rPr lang="en-US" b="1" smtClean="0">
                <a:solidFill>
                  <a:schemeClr val="bg2"/>
                </a:solidFill>
                <a:effectLst/>
                <a:sym typeface="Wingdings" pitchFamily="2" charset="2"/>
              </a:rPr>
              <a:t>when 12.1 </a:t>
            </a:r>
            <a:r>
              <a:rPr lang="en-US" b="1" dirty="0" smtClean="0">
                <a:solidFill>
                  <a:schemeClr val="bg2"/>
                </a:solidFill>
                <a:effectLst/>
                <a:sym typeface="Wingdings" pitchFamily="2" charset="2"/>
              </a:rPr>
              <a:t>g Zn reacts with 2.65 g </a:t>
            </a:r>
            <a:r>
              <a:rPr lang="en-US" b="1" dirty="0" err="1" smtClean="0">
                <a:solidFill>
                  <a:schemeClr val="bg2"/>
                </a:solidFill>
                <a:effectLst/>
                <a:sym typeface="Wingdings" pitchFamily="2" charset="2"/>
              </a:rPr>
              <a:t>HCl</a:t>
            </a:r>
            <a:r>
              <a:rPr lang="en-US" b="1" dirty="0" smtClean="0">
                <a:solidFill>
                  <a:schemeClr val="bg2"/>
                </a:solidFill>
                <a:effectLst/>
                <a:sym typeface="Wingdings" pitchFamily="2" charset="2"/>
              </a:rPr>
              <a:t>? </a:t>
            </a:r>
            <a:endParaRPr lang="en-US" b="1" dirty="0" smtClean="0">
              <a:solidFill>
                <a:schemeClr val="bg2"/>
              </a:solidFill>
              <a:effectLst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43000" y="3617934"/>
            <a:ext cx="7086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0" dirty="0">
                <a:solidFill>
                  <a:schemeClr val="bg2"/>
                </a:solidFill>
              </a:rPr>
              <a:t>Notice the two “given” reactants.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theme/theme1.xml><?xml version="1.0" encoding="utf-8"?>
<a:theme xmlns:a="http://schemas.openxmlformats.org/drawingml/2006/main" name="Ocean">
  <a:themeElements>
    <a:clrScheme name="Ocean 6">
      <a:dk1>
        <a:srgbClr val="000000"/>
      </a:dk1>
      <a:lt1>
        <a:srgbClr val="FFFFFF"/>
      </a:lt1>
      <a:dk2>
        <a:srgbClr val="006B80"/>
      </a:dk2>
      <a:lt2>
        <a:srgbClr val="C1CB75"/>
      </a:lt2>
      <a:accent1>
        <a:srgbClr val="6F8406"/>
      </a:accent1>
      <a:accent2>
        <a:srgbClr val="D9E288"/>
      </a:accent2>
      <a:accent3>
        <a:srgbClr val="AABAC0"/>
      </a:accent3>
      <a:accent4>
        <a:srgbClr val="DADADA"/>
      </a:accent4>
      <a:accent5>
        <a:srgbClr val="BBC2AA"/>
      </a:accent5>
      <a:accent6>
        <a:srgbClr val="C4CD7B"/>
      </a:accent6>
      <a:hlink>
        <a:srgbClr val="00CC00"/>
      </a:hlink>
      <a:folHlink>
        <a:srgbClr val="C0FF73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1190</TotalTime>
  <Words>685</Words>
  <Application>Microsoft Office PowerPoint</Application>
  <PresentationFormat>On-screen Show (4:3)</PresentationFormat>
  <Paragraphs>99</Paragraphs>
  <Slides>18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Ocean</vt:lpstr>
      <vt:lpstr>Limiting Reagents and Percent Yield</vt:lpstr>
      <vt:lpstr>PowerPoint Presentation</vt:lpstr>
      <vt:lpstr>Limiting Reagent—the reactant that controls the quantity of product formed</vt:lpstr>
      <vt:lpstr>PowerPoint Presentation</vt:lpstr>
      <vt:lpstr>PowerPoint Presentation</vt:lpstr>
      <vt:lpstr>Finding the Limiting Reagent</vt:lpstr>
      <vt:lpstr>PowerPoint Presentation</vt:lpstr>
      <vt:lpstr>PowerPoint Presentation</vt:lpstr>
      <vt:lpstr>An Example…</vt:lpstr>
      <vt:lpstr>PowerPoint Presentation</vt:lpstr>
      <vt:lpstr>Another Example…</vt:lpstr>
      <vt:lpstr>Finding the Amount of Product</vt:lpstr>
      <vt:lpstr>For Example…</vt:lpstr>
      <vt:lpstr>For Example…</vt:lpstr>
      <vt:lpstr>Percent Yield</vt:lpstr>
      <vt:lpstr>An Example…</vt:lpstr>
      <vt:lpstr>PowerPoint Presentation</vt:lpstr>
      <vt:lpstr>PowerPoint Presentation</vt:lpstr>
    </vt:vector>
  </TitlesOfParts>
  <Company>Powhatan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Limiting Reactants and Percent Yield</dc:title>
  <dc:creator>PCPS</dc:creator>
  <cp:lastModifiedBy>Stephanie Reid</cp:lastModifiedBy>
  <cp:revision>71</cp:revision>
  <cp:lastPrinted>2014-05-01T13:58:51Z</cp:lastPrinted>
  <dcterms:created xsi:type="dcterms:W3CDTF">2004-02-19T02:08:38Z</dcterms:created>
  <dcterms:modified xsi:type="dcterms:W3CDTF">2014-05-01T13:59:03Z</dcterms:modified>
</cp:coreProperties>
</file>