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75" r:id="rId2"/>
    <p:sldId id="267" r:id="rId3"/>
    <p:sldId id="274" r:id="rId4"/>
    <p:sldId id="258" r:id="rId5"/>
    <p:sldId id="259" r:id="rId6"/>
    <p:sldId id="261" r:id="rId7"/>
    <p:sldId id="270" r:id="rId8"/>
    <p:sldId id="271" r:id="rId9"/>
    <p:sldId id="273" r:id="rId10"/>
    <p:sldId id="269" r:id="rId11"/>
    <p:sldId id="272" r:id="rId12"/>
    <p:sldId id="277" r:id="rId13"/>
    <p:sldId id="262" r:id="rId14"/>
    <p:sldId id="263" r:id="rId15"/>
    <p:sldId id="264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5600474-2F9C-4631-B781-1D79E67EC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17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9D560-EA96-485C-A427-FE19735BBCC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459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887429-F255-4714-9F55-A522738E10F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7161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37D605-1298-4DF2-BDCE-B23B7AE551B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Observation is an essential step in the scientific method.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2333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531CC-4929-4B26-B5BB-0922213E22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3134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E94BF4-9A30-4EC1-A1AE-4A958569969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0562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9A57A-64C7-437B-A37A-B2CCC8F555D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2319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AFF1AE-C279-47BC-91E7-DA1D1761296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The steps in the scientific method do not have to occur in the order shown. </a:t>
            </a:r>
            <a:r>
              <a:rPr lang="en-US" b="1" smtClean="0">
                <a:solidFill>
                  <a:srgbClr val="000000"/>
                </a:solidFill>
              </a:rPr>
              <a:t>Comparing and Contrasting </a:t>
            </a:r>
            <a:r>
              <a:rPr lang="en-US" b="1" i="1" smtClean="0">
                <a:solidFill>
                  <a:srgbClr val="000000"/>
                </a:solidFill>
              </a:rPr>
              <a:t>How are a hypothesis and a theory similar? How are they different?</a:t>
            </a:r>
          </a:p>
        </p:txBody>
      </p:sp>
    </p:spTree>
    <p:extLst>
      <p:ext uri="{BB962C8B-B14F-4D97-AF65-F5344CB8AC3E}">
        <p14:creationId xmlns:p14="http://schemas.microsoft.com/office/powerpoint/2010/main" val="1482785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E4A5C-2C4A-42D7-9AD8-E2542BD8F4C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546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40AEF3-3C41-4331-88AA-5DC8B53FA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28B38-B3E2-413A-AE03-36D5AD569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E796-6644-4594-A1D3-6816F3F53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E9183-09D8-46D0-83D6-6B47862F0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BC8452-F704-4ADC-9C82-3D7E1E492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545820-34B4-4298-925F-B9B0EA963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9F70D2-78A1-44D5-8CC1-162A843FA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75B41E-1F27-4561-A3B7-1912A7040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65B29-EC0E-4750-9CE3-4F7CE9D54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37D8D6-AD30-45C8-9DD7-6D46C8BFF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D5411AA-DCEE-4524-BE38-B16649D43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13139D7-2196-4594-A498-33711A019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6" r:id="rId2"/>
    <p:sldLayoutId id="2147483721" r:id="rId3"/>
    <p:sldLayoutId id="2147483722" r:id="rId4"/>
    <p:sldLayoutId id="2147483723" r:id="rId5"/>
    <p:sldLayoutId id="2147483724" r:id="rId6"/>
    <p:sldLayoutId id="2147483717" r:id="rId7"/>
    <p:sldLayoutId id="2147483725" r:id="rId8"/>
    <p:sldLayoutId id="2147483726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82976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 to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752600"/>
          </a:xfrm>
        </p:spPr>
        <p:txBody>
          <a:bodyPr/>
          <a:lstStyle/>
          <a:p>
            <a:pPr marR="0" eaLnBrk="1" hangingPunct="1"/>
            <a:r>
              <a:rPr lang="en-US" smtClean="0"/>
              <a:t>Branches of Chemistry</a:t>
            </a:r>
          </a:p>
          <a:p>
            <a:pPr marR="0" eaLnBrk="1" hangingPunct="1"/>
            <a:r>
              <a:rPr lang="en-US" smtClean="0"/>
              <a:t>Scientific Method</a:t>
            </a:r>
          </a:p>
          <a:p>
            <a:pPr marR="0" eaLnBrk="1" hangingPunct="1"/>
            <a:r>
              <a:rPr lang="en-US" smtClean="0"/>
              <a:t>Experimental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495800" y="1219200"/>
            <a:ext cx="4038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We should be careful to change only one variable.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For example, use the same equipment for  each trial.</a:t>
            </a:r>
          </a:p>
          <a:p>
            <a:pPr lvl="1" eaLnBrk="1" hangingPunct="1">
              <a:lnSpc>
                <a:spcPct val="9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Conduct each trial under the same conditions.</a:t>
            </a:r>
          </a:p>
          <a:p>
            <a:pPr lvl="1" eaLnBrk="1" hangingPunct="1">
              <a:lnSpc>
                <a:spcPct val="90000"/>
              </a:lnSpc>
            </a:pPr>
            <a:endParaRPr lang="en-US" sz="3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8707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Experimental Design</a:t>
            </a:r>
            <a:endParaRPr lang="en-US" sz="4800" dirty="0"/>
          </a:p>
        </p:txBody>
      </p:sp>
      <p:pic>
        <p:nvPicPr>
          <p:cNvPr id="16388" name="Picture 2" descr="C:\Users\esdupont\AppData\Local\Microsoft\Windows\Temporary Internet Files\Content.IE5\X2IVN42I\MP90040954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37655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43463"/>
          </a:xfrm>
        </p:spPr>
        <p:txBody>
          <a:bodyPr/>
          <a:lstStyle/>
          <a:p>
            <a:pPr eaLnBrk="1" hangingPunct="1"/>
            <a:r>
              <a:rPr lang="en-US" sz="2800" smtClean="0"/>
              <a:t>We should have a control.</a:t>
            </a:r>
          </a:p>
          <a:p>
            <a:pPr lvl="1" eaLnBrk="1" hangingPunct="1"/>
            <a:r>
              <a:rPr lang="en-US" sz="2400" smtClean="0"/>
              <a:t>This is a trial in which the manipulated variable is not changed—used for comparison.</a:t>
            </a:r>
          </a:p>
          <a:p>
            <a:pPr eaLnBrk="1" hangingPunct="1"/>
            <a:r>
              <a:rPr lang="en-US" sz="2800" smtClean="0"/>
              <a:t>We should average the results of many trials.</a:t>
            </a:r>
          </a:p>
          <a:p>
            <a:pPr lvl="1" eaLnBrk="1" hangingPunct="1"/>
            <a:r>
              <a:rPr lang="en-US" sz="2400" smtClean="0"/>
              <a:t>To find the mean, add the results of each trial and divide by the total number of trials. </a:t>
            </a:r>
          </a:p>
          <a:p>
            <a:pPr lvl="1" eaLnBrk="1" hangingPunct="1"/>
            <a:r>
              <a:rPr lang="en-US" sz="2400" smtClean="0"/>
              <a:t>More trials produce better reliability of results.</a:t>
            </a:r>
          </a:p>
          <a:p>
            <a:pPr eaLnBrk="1" hangingPunct="1"/>
            <a:r>
              <a:rPr lang="en-US" sz="2800" smtClean="0"/>
              <a:t>Results should be reproducible by other scientists.</a:t>
            </a:r>
          </a:p>
          <a:p>
            <a:pPr eaLnBrk="1" hangingPunct="1"/>
            <a:r>
              <a:rPr lang="en-US" sz="2800" smtClean="0"/>
              <a:t>We should report all results, not just the expected ones.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Experimental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6858000" cy="2100262"/>
          </a:xfrm>
        </p:spPr>
        <p:txBody>
          <a:bodyPr/>
          <a:lstStyle/>
          <a:p>
            <a:pPr eaLnBrk="1" hangingPunct="1"/>
            <a:r>
              <a:rPr lang="en-US" smtClean="0"/>
              <a:t>Chemists often use probeware to measure such things as pH, temperature, or pressure.</a:t>
            </a:r>
          </a:p>
          <a:p>
            <a:pPr lvl="1" eaLnBrk="1" hangingPunct="1"/>
            <a:r>
              <a:rPr lang="en-US" smtClean="0"/>
              <a:t>The probes connect to a computer and the data is graphed automatically.  </a:t>
            </a:r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Experimental Design</a:t>
            </a:r>
            <a:endParaRPr lang="en-US" dirty="0"/>
          </a:p>
        </p:txBody>
      </p:sp>
      <p:pic>
        <p:nvPicPr>
          <p:cNvPr id="20484" name="Picture 2" descr="http://www.chemsense.org/images/software/palmpro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143000"/>
            <a:ext cx="23082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57200" y="396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700" dirty="0">
                <a:latin typeface="+mn-lt"/>
              </a:rPr>
              <a:t>Computer simulations are also often used to test theories.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sz="2800" b="1" dirty="0" smtClean="0"/>
              <a:t>4. Developing Theories</a:t>
            </a:r>
          </a:p>
          <a:p>
            <a:pPr lvl="2" eaLnBrk="1" hangingPunct="1">
              <a:defRPr/>
            </a:pPr>
            <a:r>
              <a:rPr lang="en-US" sz="2800" dirty="0" smtClean="0"/>
              <a:t>Once a hypothesis meets the test of repeated experimentation, it may become a theory.</a:t>
            </a:r>
          </a:p>
          <a:p>
            <a:pPr lvl="2" eaLnBrk="1" hangingPunct="1">
              <a:defRPr/>
            </a:pPr>
            <a:endParaRPr lang="en-US" sz="1050" dirty="0" smtClean="0"/>
          </a:p>
          <a:p>
            <a:pPr lvl="3" eaLnBrk="1" hangingPunct="1">
              <a:defRPr/>
            </a:pPr>
            <a:r>
              <a:rPr lang="en-US" sz="2800" dirty="0" smtClean="0"/>
              <a:t>A theory is a </a:t>
            </a:r>
            <a:r>
              <a:rPr lang="en-US" sz="2800" dirty="0" err="1" smtClean="0"/>
              <a:t>loooong</a:t>
            </a:r>
            <a:r>
              <a:rPr lang="en-US" sz="2800" dirty="0" smtClean="0"/>
              <a:t> </a:t>
            </a:r>
            <a:r>
              <a:rPr lang="en-US" sz="2800" b="1" dirty="0" smtClean="0"/>
              <a:t>explanation</a:t>
            </a:r>
            <a:r>
              <a:rPr lang="en-US" sz="2800" dirty="0" smtClean="0"/>
              <a:t> for WHY something happens. </a:t>
            </a:r>
          </a:p>
          <a:p>
            <a:pPr lvl="3" eaLnBrk="1" hangingPunct="1">
              <a:defRPr/>
            </a:pPr>
            <a:endParaRPr lang="en-US" sz="1200" dirty="0" smtClean="0"/>
          </a:p>
          <a:p>
            <a:pPr lvl="3" eaLnBrk="1" hangingPunct="1">
              <a:defRPr/>
            </a:pPr>
            <a:r>
              <a:rPr lang="en-US" sz="2800" dirty="0" smtClean="0"/>
              <a:t>A theory may need to be changed at some point in the future to explain new observations or experimental results.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Scientific Method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52488" y="76200"/>
            <a:ext cx="671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155448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sz="2800" b="1" dirty="0" smtClean="0"/>
              <a:t>4. Formulating Scientific Laws</a:t>
            </a:r>
          </a:p>
          <a:p>
            <a:pPr lvl="1" eaLnBrk="1" hangingPunct="1">
              <a:buFontTx/>
              <a:buNone/>
              <a:defRPr/>
            </a:pPr>
            <a:endParaRPr lang="en-US" sz="1100" dirty="0" smtClean="0"/>
          </a:p>
          <a:p>
            <a:pPr lvl="2" eaLnBrk="1" hangingPunct="1">
              <a:defRPr/>
            </a:pPr>
            <a:r>
              <a:rPr lang="en-US" sz="2800" dirty="0" smtClean="0"/>
              <a:t>A scientific law is a short mathematical statement of WHAT happens.</a:t>
            </a:r>
          </a:p>
          <a:p>
            <a:pPr lvl="2" eaLnBrk="1" hangingPunct="1">
              <a:defRPr/>
            </a:pPr>
            <a:endParaRPr lang="en-US" sz="1050" dirty="0" smtClean="0"/>
          </a:p>
          <a:p>
            <a:pPr lvl="2" eaLnBrk="1" hangingPunct="1">
              <a:defRPr/>
            </a:pPr>
            <a:endParaRPr lang="en-US" sz="1050" dirty="0" smtClean="0"/>
          </a:p>
          <a:p>
            <a:pPr lvl="2" eaLnBrk="1" hangingPunct="1">
              <a:defRPr/>
            </a:pPr>
            <a:r>
              <a:rPr lang="en-US" sz="2800" dirty="0" smtClean="0"/>
              <a:t>A scientific law </a:t>
            </a:r>
            <a:r>
              <a:rPr lang="en-US" sz="2800" b="1" i="1" dirty="0" smtClean="0"/>
              <a:t>doesn’t try to explain</a:t>
            </a:r>
            <a:r>
              <a:rPr lang="en-US" sz="2800" dirty="0" smtClean="0"/>
              <a:t> the relationship it describes. That explanation requires a theory.</a:t>
            </a:r>
          </a:p>
          <a:p>
            <a:pPr lvl="1" eaLnBrk="1" hangingPunct="1">
              <a:buFont typeface="Verdana" pitchFamily="1" charset="0"/>
              <a:buChar char="◦"/>
              <a:defRPr/>
            </a:pPr>
            <a:endParaRPr lang="en-US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06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Scientific Method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52488" y="76200"/>
            <a:ext cx="671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155448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04800" y="304800"/>
            <a:ext cx="5562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latin typeface="Arial" charset="0"/>
              <a:ea typeface="ＭＳ Ｐゴシック" pitchFamily="34" charset="-128"/>
            </a:endParaRPr>
          </a:p>
          <a:p>
            <a:endParaRPr lang="en-US" sz="2400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73050" y="1095375"/>
            <a:ext cx="67056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eaLnBrk="1" hangingPunct="1">
              <a:lnSpc>
                <a:spcPct val="85000"/>
              </a:lnSpc>
              <a:spcAft>
                <a:spcPct val="75000"/>
              </a:spcAft>
            </a:pPr>
            <a:r>
              <a:rPr lang="en-US" sz="2800" b="1">
                <a:latin typeface="Arial" charset="0"/>
                <a:ea typeface="ＭＳ Ｐゴシック" pitchFamily="34" charset="-128"/>
              </a:rPr>
              <a:t>Steps in the Scientific Method</a:t>
            </a:r>
            <a:endParaRPr lang="en-US" sz="2800">
              <a:latin typeface="Verdana" pitchFamily="34" charset="0"/>
              <a:ea typeface="ＭＳ Ｐゴシック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7000" y="1981200"/>
            <a:ext cx="8839200" cy="3810000"/>
            <a:chOff x="192" y="1500"/>
            <a:chExt cx="5232" cy="1620"/>
          </a:xfrm>
        </p:grpSpPr>
        <p:pic>
          <p:nvPicPr>
            <p:cNvPr id="23557" name="Picture 5" descr="theor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1500"/>
              <a:ext cx="1728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8" name="Picture 6" descr="observati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" y="1907"/>
              <a:ext cx="129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9" name="Picture 7" descr="hypothesi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36" y="1507"/>
              <a:ext cx="1704" cy="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0" name="Picture 8" descr="scientific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32" y="2068"/>
              <a:ext cx="1047" cy="1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1" name="Picture 9" descr="experi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40" y="1885"/>
              <a:ext cx="2064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2" name="Picture 10" descr="underarrow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44" y="2160"/>
              <a:ext cx="968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Flowchart: Alternate Process 2"/>
          <p:cNvSpPr/>
          <p:nvPr/>
        </p:nvSpPr>
        <p:spPr>
          <a:xfrm>
            <a:off x="127000" y="2886663"/>
            <a:ext cx="1701800" cy="77093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Observation/ Identify Problem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Cj04324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8600"/>
            <a:ext cx="1816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4038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5200" b="1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14400" y="228600"/>
            <a:ext cx="472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200" b="1">
                <a:solidFill>
                  <a:schemeClr val="tx2"/>
                </a:solidFill>
                <a:latin typeface="Arial Narrow" pitchFamily="34" charset="0"/>
              </a:rPr>
              <a:t>Chemistry Joke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04800" y="2286000"/>
            <a:ext cx="8382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200" b="1">
                <a:solidFill>
                  <a:schemeClr val="tx2"/>
                </a:solidFill>
                <a:latin typeface="Arial Narrow" pitchFamily="34" charset="0"/>
              </a:rPr>
              <a:t>Q: What substance has the formula HIJKLMNO?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04800" y="4419600"/>
            <a:ext cx="84582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200" b="1">
                <a:solidFill>
                  <a:schemeClr val="tx2"/>
                </a:solidFill>
                <a:latin typeface="Arial Narrow" pitchFamily="34" charset="0"/>
              </a:rPr>
              <a:t>A: Water (H to O)!!!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7924800" cy="4068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40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solidFill>
                  <a:schemeClr val="tx2"/>
                </a:solidFill>
              </a:rPr>
              <a:t>Q: Why are chemists great at solving problems?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0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solidFill>
                  <a:schemeClr val="tx2"/>
                </a:solidFill>
              </a:rPr>
              <a:t>A: They have all the solutions!!!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51054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FFFF00"/>
                </a:solidFill>
              </a:rPr>
              <a:t>    </a:t>
            </a:r>
            <a:r>
              <a:rPr lang="en-US"/>
              <a:t>Chemistry Joke</a:t>
            </a:r>
          </a:p>
        </p:txBody>
      </p:sp>
      <p:pic>
        <p:nvPicPr>
          <p:cNvPr id="10244" name="Picture 4" descr="MCj04324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04800"/>
            <a:ext cx="1816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MMj0283696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038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995862"/>
          </a:xfrm>
        </p:spPr>
        <p:txBody>
          <a:bodyPr/>
          <a:lstStyle/>
          <a:p>
            <a:pPr eaLnBrk="1" hangingPunct="1"/>
            <a:r>
              <a:rPr lang="en-US" b="1" dirty="0" smtClean="0"/>
              <a:t>Organic</a:t>
            </a:r>
          </a:p>
          <a:p>
            <a:pPr lvl="1" eaLnBrk="1" hangingPunct="1"/>
            <a:r>
              <a:rPr lang="en-US" dirty="0" smtClean="0"/>
              <a:t>Associated with </a:t>
            </a:r>
            <a:r>
              <a:rPr lang="en-US" b="1" dirty="0" smtClean="0"/>
              <a:t>CARBON</a:t>
            </a:r>
            <a:r>
              <a:rPr lang="en-US" dirty="0" smtClean="0"/>
              <a:t> compounds.</a:t>
            </a:r>
          </a:p>
          <a:p>
            <a:pPr eaLnBrk="1" hangingPunct="1"/>
            <a:r>
              <a:rPr lang="en-US" b="1" dirty="0" smtClean="0"/>
              <a:t>Inorganic</a:t>
            </a:r>
          </a:p>
          <a:p>
            <a:pPr lvl="1" eaLnBrk="1" hangingPunct="1"/>
            <a:r>
              <a:rPr lang="en-US" dirty="0" smtClean="0"/>
              <a:t>Associated with </a:t>
            </a:r>
            <a:r>
              <a:rPr lang="en-US" b="1" dirty="0" smtClean="0"/>
              <a:t>NON-CARBON</a:t>
            </a:r>
            <a:r>
              <a:rPr lang="en-US" dirty="0" smtClean="0"/>
              <a:t> compounds.</a:t>
            </a:r>
          </a:p>
          <a:p>
            <a:pPr eaLnBrk="1" hangingPunct="1"/>
            <a:r>
              <a:rPr lang="en-US" b="1" dirty="0" smtClean="0"/>
              <a:t>Analytical</a:t>
            </a:r>
          </a:p>
          <a:p>
            <a:pPr lvl="1" eaLnBrk="1" hangingPunct="1"/>
            <a:r>
              <a:rPr lang="en-US" dirty="0" smtClean="0"/>
              <a:t>Associated with the </a:t>
            </a:r>
            <a:r>
              <a:rPr lang="en-US" b="1" dirty="0" smtClean="0"/>
              <a:t>COMPOSITION</a:t>
            </a:r>
            <a:r>
              <a:rPr lang="en-US" dirty="0" smtClean="0"/>
              <a:t> of samples</a:t>
            </a:r>
          </a:p>
          <a:p>
            <a:pPr eaLnBrk="1" hangingPunct="1"/>
            <a:r>
              <a:rPr lang="en-US" b="1" dirty="0" smtClean="0"/>
              <a:t>Physical</a:t>
            </a:r>
          </a:p>
          <a:p>
            <a:pPr lvl="1" eaLnBrk="1" hangingPunct="1"/>
            <a:r>
              <a:rPr lang="en-US" dirty="0" smtClean="0"/>
              <a:t>Associated with </a:t>
            </a:r>
            <a:r>
              <a:rPr lang="en-US" smtClean="0"/>
              <a:t>the </a:t>
            </a:r>
            <a:r>
              <a:rPr lang="en-US" b="1" smtClean="0"/>
              <a:t>BEHAVIOR/ENERGY</a:t>
            </a:r>
            <a:r>
              <a:rPr lang="en-US" smtClean="0"/>
              <a:t> of compounds</a:t>
            </a:r>
          </a:p>
          <a:p>
            <a:pPr eaLnBrk="1" hangingPunct="1"/>
            <a:r>
              <a:rPr lang="en-US" b="1" dirty="0" smtClean="0"/>
              <a:t>Biochemical</a:t>
            </a:r>
          </a:p>
          <a:p>
            <a:pPr lvl="1" eaLnBrk="1" hangingPunct="1"/>
            <a:r>
              <a:rPr lang="en-US" dirty="0" smtClean="0"/>
              <a:t>Associated with the chemistry of </a:t>
            </a:r>
            <a:r>
              <a:rPr lang="en-US" b="1" dirty="0" smtClean="0"/>
              <a:t>LIFE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Branches of Chemistry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610600" cy="5181600"/>
          </a:xfrm>
        </p:spPr>
        <p:txBody>
          <a:bodyPr/>
          <a:lstStyle/>
          <a:p>
            <a:pPr marL="1371600" lvl="2" indent="-457200" eaLnBrk="1" hangingPunct="1">
              <a:buFont typeface="Wingdings 2" pitchFamily="18" charset="2"/>
              <a:buNone/>
            </a:pPr>
            <a:r>
              <a:rPr lang="en-US" sz="2800" b="1" smtClean="0">
                <a:solidFill>
                  <a:srgbClr val="000000"/>
                </a:solidFill>
              </a:rPr>
              <a:t>A logical, systematic approach to the solution of a scientific problem.</a:t>
            </a:r>
          </a:p>
          <a:p>
            <a:pPr marL="1752600" lvl="3" indent="-381000" eaLnBrk="1" hangingPunct="1"/>
            <a:endParaRPr lang="en-US" sz="2800" smtClean="0">
              <a:solidFill>
                <a:srgbClr val="000000"/>
              </a:solidFill>
            </a:endParaRPr>
          </a:p>
          <a:p>
            <a:pPr marL="1752600" lvl="3" indent="-381000" eaLnBrk="1" hangingPunct="1">
              <a:buFont typeface="Wingdings 2" pitchFamily="18" charset="2"/>
              <a:buNone/>
            </a:pPr>
            <a:r>
              <a:rPr lang="en-US" sz="2800" b="1" smtClean="0">
                <a:solidFill>
                  <a:srgbClr val="000000"/>
                </a:solidFill>
              </a:rPr>
              <a:t>Steps in the scientific method include:</a:t>
            </a:r>
          </a:p>
          <a:p>
            <a:pPr marL="2209800" lvl="4" indent="-381000" eaLnBrk="1" hangingPunct="1">
              <a:buFontTx/>
              <a:buAutoNum type="arabicPeriod"/>
            </a:pPr>
            <a:r>
              <a:rPr lang="en-US" sz="2800" smtClean="0">
                <a:solidFill>
                  <a:srgbClr val="000000"/>
                </a:solidFill>
              </a:rPr>
              <a:t>Making observations</a:t>
            </a:r>
          </a:p>
          <a:p>
            <a:pPr marL="2209800" lvl="4" indent="-381000" eaLnBrk="1" hangingPunct="1">
              <a:buFontTx/>
              <a:buAutoNum type="arabicPeriod"/>
            </a:pPr>
            <a:r>
              <a:rPr lang="en-US" sz="2800" smtClean="0">
                <a:solidFill>
                  <a:srgbClr val="000000"/>
                </a:solidFill>
              </a:rPr>
              <a:t>Formulating hypotheses </a:t>
            </a:r>
          </a:p>
          <a:p>
            <a:pPr marL="2209800" lvl="4" indent="-381000" eaLnBrk="1" hangingPunct="1">
              <a:buFontTx/>
              <a:buAutoNum type="arabicPeriod"/>
            </a:pPr>
            <a:r>
              <a:rPr lang="en-US" sz="2800" smtClean="0">
                <a:solidFill>
                  <a:srgbClr val="000000"/>
                </a:solidFill>
              </a:rPr>
              <a:t>Testing hypothesis through experimentation</a:t>
            </a:r>
          </a:p>
          <a:p>
            <a:pPr marL="2209800" lvl="4" indent="-381000" eaLnBrk="1" hangingPunct="1">
              <a:buFontTx/>
              <a:buAutoNum type="arabicPeriod"/>
            </a:pPr>
            <a:r>
              <a:rPr lang="en-US" sz="2800" smtClean="0">
                <a:solidFill>
                  <a:srgbClr val="000000"/>
                </a:solidFill>
              </a:rPr>
              <a:t>Developing theories or formulating laws.</a:t>
            </a:r>
          </a:p>
          <a:p>
            <a:pPr marL="609600" indent="-609600" eaLnBrk="1" hangingPunct="1"/>
            <a:endParaRPr lang="en-US" sz="2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Scientific Method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852488" y="76200"/>
            <a:ext cx="671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155448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2362200"/>
          </a:xfrm>
        </p:spPr>
        <p:txBody>
          <a:bodyPr>
            <a:normAutofit fontScale="92500"/>
          </a:bodyPr>
          <a:lstStyle/>
          <a:p>
            <a:pPr marL="514350" indent="-514350" eaLnBrk="1" fontAlgn="auto" hangingPunct="1">
              <a:lnSpc>
                <a:spcPct val="75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/>
              <a:t>1. Making Observations or Identifying Problem</a:t>
            </a:r>
          </a:p>
          <a:p>
            <a:pPr marL="514350" indent="-514350" eaLnBrk="1" fontAlgn="auto" hangingPunct="1">
              <a:lnSpc>
                <a:spcPct val="75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2800" dirty="0"/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000" dirty="0"/>
              <a:t>When you use your senses to obtain information, you make an observation. </a:t>
            </a:r>
            <a:r>
              <a:rPr lang="en-US" sz="3000" dirty="0" smtClean="0"/>
              <a:t>This allows you to identify a problem that needs to be investigated.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28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8707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Scientific Method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52488" y="76200"/>
            <a:ext cx="671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155448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1.3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4038600"/>
            <a:ext cx="8077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1" hangingPunct="1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</a:rPr>
              <a:t>2. Formulating Hypotheses</a:t>
            </a:r>
          </a:p>
          <a:p>
            <a:pPr marL="285750" indent="-285750" eaLnBrk="1" hangingPunct="1">
              <a:lnSpc>
                <a:spcPct val="75000"/>
              </a:lnSpc>
              <a:spcBef>
                <a:spcPct val="20000"/>
              </a:spcBef>
              <a:defRPr/>
            </a:pPr>
            <a:endParaRPr lang="en-US" sz="2800" kern="0" dirty="0">
              <a:latin typeface="+mn-lt"/>
            </a:endParaRPr>
          </a:p>
          <a:p>
            <a:pPr marL="742950" lvl="1" indent="-285750" eaLnBrk="1" hangingPunct="1">
              <a:lnSpc>
                <a:spcPct val="75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800" dirty="0">
                <a:latin typeface="+mn-lt"/>
              </a:rPr>
              <a:t>A hypothesis is a proposed explanation for an observation.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8839200" cy="762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3. </a:t>
            </a:r>
            <a:r>
              <a:rPr lang="en-US" sz="2800" b="1" smtClean="0"/>
              <a:t>Testing Hypotheses through Experimentation</a:t>
            </a:r>
            <a:endParaRPr lang="en-US" b="1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Scientific Method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52488" y="76200"/>
            <a:ext cx="671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155448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1.3</a:t>
            </a:r>
          </a:p>
        </p:txBody>
      </p:sp>
      <p:pic>
        <p:nvPicPr>
          <p:cNvPr id="14341" name="Picture 5" descr="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514600"/>
            <a:ext cx="3529013" cy="401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0" y="2438400"/>
            <a:ext cx="55626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8838" lvl="2" indent="-228600" eaLnBrk="1" hangingPunct="1">
              <a:lnSpc>
                <a:spcPct val="90000"/>
              </a:lnSpc>
              <a:spcBef>
                <a:spcPts val="350"/>
              </a:spcBef>
              <a:buClr>
                <a:srgbClr val="DA1F28"/>
              </a:buClr>
              <a:buSzPct val="100000"/>
              <a:buFont typeface="Wingdings 2" pitchFamily="18" charset="2"/>
              <a:buChar char=""/>
            </a:pPr>
            <a:r>
              <a:rPr lang="en-US" sz="2800">
                <a:solidFill>
                  <a:srgbClr val="000000"/>
                </a:solidFill>
                <a:latin typeface="Lucida Sans Unicode" pitchFamily="34" charset="0"/>
              </a:rPr>
              <a:t>An experiment is a procedure that is used to test a hypothesis. </a:t>
            </a:r>
          </a:p>
          <a:p>
            <a:pPr marL="858838" lvl="2" indent="-228600" eaLnBrk="1" hangingPunct="1">
              <a:lnSpc>
                <a:spcPct val="90000"/>
              </a:lnSpc>
              <a:spcBef>
                <a:spcPts val="350"/>
              </a:spcBef>
              <a:buClr>
                <a:srgbClr val="DA1F28"/>
              </a:buClr>
              <a:buSzPct val="100000"/>
              <a:buFont typeface="Wingdings 2" pitchFamily="18" charset="2"/>
              <a:buChar char=""/>
            </a:pPr>
            <a:endParaRPr lang="en-US" sz="2800">
              <a:solidFill>
                <a:srgbClr val="000000"/>
              </a:solidFill>
              <a:latin typeface="Lucida Sans Unicode" pitchFamily="34" charset="0"/>
            </a:endParaRPr>
          </a:p>
          <a:p>
            <a:pPr marL="858838" lvl="2" indent="-228600" eaLnBrk="1" hangingPunct="1">
              <a:lnSpc>
                <a:spcPct val="90000"/>
              </a:lnSpc>
              <a:spcBef>
                <a:spcPts val="350"/>
              </a:spcBef>
              <a:buClr>
                <a:srgbClr val="DA1F28"/>
              </a:buClr>
              <a:buSzPct val="100000"/>
              <a:buFont typeface="Wingdings 2" pitchFamily="18" charset="2"/>
              <a:buChar char=""/>
            </a:pPr>
            <a:r>
              <a:rPr lang="en-US" sz="2800">
                <a:solidFill>
                  <a:srgbClr val="000000"/>
                </a:solidFill>
                <a:latin typeface="Lucida Sans Unicode" pitchFamily="34" charset="0"/>
              </a:rPr>
              <a:t>The experimental design is critical to the reliability of the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181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00"/>
                </a:solidFill>
              </a:rPr>
              <a:t>We should have only one manipulated variable (independent variable) and one dependent variable.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 eaLnBrk="1" hangingPunct="1"/>
            <a:endParaRPr lang="en-US" sz="240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sz="2800" dirty="0" smtClean="0">
                <a:solidFill>
                  <a:srgbClr val="000000"/>
                </a:solidFill>
              </a:rPr>
              <a:t>We want to test the effect of the manipulated variable on the dependent variable. </a:t>
            </a:r>
          </a:p>
          <a:p>
            <a:pPr lvl="1" eaLnBrk="1" hangingPunct="1"/>
            <a:endParaRPr lang="en-US" sz="280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sz="2800" dirty="0" smtClean="0">
                <a:solidFill>
                  <a:srgbClr val="000000"/>
                </a:solidFill>
              </a:rPr>
              <a:t>For example:</a:t>
            </a:r>
          </a:p>
          <a:p>
            <a:pPr lvl="2" eaLnBrk="1" hangingPunct="1"/>
            <a:r>
              <a:rPr lang="en-US" sz="2600" dirty="0" smtClean="0">
                <a:solidFill>
                  <a:srgbClr val="000000"/>
                </a:solidFill>
              </a:rPr>
              <a:t>The effect of surface area on solubility</a:t>
            </a:r>
          </a:p>
          <a:p>
            <a:pPr lvl="2" eaLnBrk="1" hangingPunct="1"/>
            <a:r>
              <a:rPr lang="en-US" sz="2600" dirty="0" smtClean="0">
                <a:solidFill>
                  <a:srgbClr val="000000"/>
                </a:solidFill>
              </a:rPr>
              <a:t>The effect of temperature on pressure</a:t>
            </a:r>
          </a:p>
          <a:p>
            <a:pPr eaLnBrk="1" hangingPunct="1"/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Experimental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Experimental Design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119856" y="4348957"/>
            <a:ext cx="2860675" cy="1587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11275" y="5780088"/>
            <a:ext cx="2624138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0350" y="3747030"/>
            <a:ext cx="863715" cy="978839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3200" b="1" dirty="0"/>
              <a:t>DRY</a:t>
            </a: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1997075" y="5813425"/>
            <a:ext cx="204152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MIX</a:t>
            </a:r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5029200" y="2733675"/>
            <a:ext cx="396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D</a:t>
            </a:r>
            <a:r>
              <a:rPr lang="en-US" sz="2800"/>
              <a:t>ependent Variable</a:t>
            </a:r>
          </a:p>
          <a:p>
            <a:r>
              <a:rPr lang="en-US" sz="3600" b="1"/>
              <a:t>R</a:t>
            </a:r>
            <a:r>
              <a:rPr lang="en-US" sz="2800"/>
              <a:t>elies on the Other</a:t>
            </a:r>
          </a:p>
          <a:p>
            <a:r>
              <a:rPr lang="en-US" sz="3600" b="1"/>
              <a:t>Y</a:t>
            </a:r>
            <a:r>
              <a:rPr lang="en-US" sz="2800"/>
              <a:t>-axis</a:t>
            </a:r>
          </a:p>
        </p:txBody>
      </p:sp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5029200" y="4867275"/>
            <a:ext cx="3886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M</a:t>
            </a:r>
            <a:r>
              <a:rPr lang="en-US" sz="2800"/>
              <a:t>anipulated Variable</a:t>
            </a:r>
          </a:p>
          <a:p>
            <a:r>
              <a:rPr lang="en-US" sz="3600" b="1"/>
              <a:t>I</a:t>
            </a:r>
            <a:r>
              <a:rPr lang="en-US" sz="2800"/>
              <a:t>ndependent</a:t>
            </a:r>
          </a:p>
          <a:p>
            <a:r>
              <a:rPr lang="en-US" sz="3600" b="1"/>
              <a:t>X</a:t>
            </a:r>
            <a:r>
              <a:rPr lang="en-US" sz="2800"/>
              <a:t>-axis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304800" y="990600"/>
            <a:ext cx="8382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Lucida Sans Unicode" pitchFamily="34" charset="0"/>
              </a:rPr>
              <a:t>We often graph our results.</a:t>
            </a:r>
          </a:p>
          <a:p>
            <a:endParaRPr lang="en-US" sz="1600" dirty="0">
              <a:solidFill>
                <a:srgbClr val="000000"/>
              </a:solidFill>
              <a:latin typeface="Lucida Sans Unicode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Lucida Sans Unicode" pitchFamily="34" charset="0"/>
              </a:rPr>
              <a:t>The manipulated variable will be on the x-axis</a:t>
            </a:r>
            <a:r>
              <a:rPr lang="en-US" sz="2800" dirty="0" smtClean="0">
                <a:solidFill>
                  <a:srgbClr val="000000"/>
                </a:solidFill>
                <a:latin typeface="Lucida Sans Unicode" pitchFamily="34" charset="0"/>
              </a:rPr>
              <a:t>.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Lucida Sans Unicode" pitchFamily="34" charset="0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Lucida Sans Unicode" pitchFamily="34" charset="0"/>
              </a:rPr>
              <a:t>dependent variable will be on the y-axis.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Our results can show a direct relationship or an indirect/inverse relationship.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Experimental Design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6800" y="2319338"/>
            <a:ext cx="2625725" cy="2862262"/>
            <a:chOff x="1309974" y="2919566"/>
            <a:chExt cx="2625416" cy="2862006"/>
          </a:xfrm>
        </p:grpSpPr>
        <p:cxnSp>
          <p:nvCxnSpPr>
            <p:cNvPr id="4" name="Straight Arrow Connector 3"/>
            <p:cNvCxnSpPr/>
            <p:nvPr/>
          </p:nvCxnSpPr>
          <p:spPr>
            <a:xfrm rot="5400000" flipH="1" flipV="1">
              <a:off x="-120235" y="4349775"/>
              <a:ext cx="2862006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311562" y="5779985"/>
              <a:ext cx="2623828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4572000" y="2319338"/>
            <a:ext cx="2625725" cy="2862262"/>
            <a:chOff x="1309974" y="2919566"/>
            <a:chExt cx="2625416" cy="2862006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-120235" y="4349775"/>
              <a:ext cx="2862006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11562" y="5779985"/>
              <a:ext cx="2623828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 rot="5400000" flipH="1" flipV="1">
            <a:off x="838200" y="2895600"/>
            <a:ext cx="2514600" cy="205740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 rot="10800000">
            <a:off x="4953000" y="914400"/>
            <a:ext cx="3581400" cy="3886200"/>
          </a:xfrm>
          <a:prstGeom prst="arc">
            <a:avLst>
              <a:gd name="adj1" fmla="val 15955377"/>
              <a:gd name="adj2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8" name="TextBox 23"/>
          <p:cNvSpPr txBox="1">
            <a:spLocks noChangeArrowheads="1"/>
          </p:cNvSpPr>
          <p:nvPr/>
        </p:nvSpPr>
        <p:spPr bwMode="auto">
          <a:xfrm>
            <a:off x="1295400" y="5326063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DIRECT (X/Y)</a:t>
            </a:r>
          </a:p>
        </p:txBody>
      </p:sp>
      <p:sp>
        <p:nvSpPr>
          <p:cNvPr id="15369" name="TextBox 24"/>
          <p:cNvSpPr txBox="1">
            <a:spLocks noChangeArrowheads="1"/>
          </p:cNvSpPr>
          <p:nvPr/>
        </p:nvSpPr>
        <p:spPr bwMode="auto">
          <a:xfrm>
            <a:off x="4724400" y="53340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INDIRECT (XY)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6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626</TotalTime>
  <Words>628</Words>
  <Application>Microsoft Office PowerPoint</Application>
  <PresentationFormat>On-screen Show (4:3)</PresentationFormat>
  <Paragraphs>117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Introduction to Chemistry</vt:lpstr>
      <vt:lpstr>    Chemistry Joke</vt:lpstr>
      <vt:lpstr>Branches of Chemistry</vt:lpstr>
      <vt:lpstr>The Scientific Method</vt:lpstr>
      <vt:lpstr>The Scientific Method</vt:lpstr>
      <vt:lpstr>The Scientific Method</vt:lpstr>
      <vt:lpstr>Experimental Design</vt:lpstr>
      <vt:lpstr>Experimental Design</vt:lpstr>
      <vt:lpstr>Experimental Design</vt:lpstr>
      <vt:lpstr>Experimental Design</vt:lpstr>
      <vt:lpstr>Experimental Design</vt:lpstr>
      <vt:lpstr>Experimental Design</vt:lpstr>
      <vt:lpstr>The Scientific Method</vt:lpstr>
      <vt:lpstr>The Scientific Method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Current User</dc:creator>
  <cp:lastModifiedBy>Stephanie Reid</cp:lastModifiedBy>
  <cp:revision>68</cp:revision>
  <dcterms:created xsi:type="dcterms:W3CDTF">2008-06-20T15:51:07Z</dcterms:created>
  <dcterms:modified xsi:type="dcterms:W3CDTF">2015-08-26T13:26:54Z</dcterms:modified>
</cp:coreProperties>
</file>