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8" r:id="rId3"/>
    <p:sldId id="261" r:id="rId4"/>
    <p:sldId id="259" r:id="rId5"/>
    <p:sldId id="295" r:id="rId6"/>
    <p:sldId id="304" r:id="rId7"/>
    <p:sldId id="302" r:id="rId8"/>
    <p:sldId id="303" r:id="rId9"/>
    <p:sldId id="294" r:id="rId10"/>
    <p:sldId id="260" r:id="rId11"/>
    <p:sldId id="305" r:id="rId12"/>
    <p:sldId id="263" r:id="rId13"/>
    <p:sldId id="264" r:id="rId14"/>
    <p:sldId id="265" r:id="rId15"/>
    <p:sldId id="292" r:id="rId16"/>
    <p:sldId id="301" r:id="rId17"/>
    <p:sldId id="306" r:id="rId18"/>
    <p:sldId id="308" r:id="rId19"/>
    <p:sldId id="307" r:id="rId20"/>
    <p:sldId id="29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0066"/>
    <a:srgbClr val="FF0000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6" autoAdjust="0"/>
    <p:restoredTop sz="94737" autoAdjust="0"/>
  </p:normalViewPr>
  <p:slideViewPr>
    <p:cSldViewPr>
      <p:cViewPr varScale="1">
        <p:scale>
          <a:sx n="75" d="100"/>
          <a:sy n="75" d="100"/>
        </p:scale>
        <p:origin x="5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6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DFE13C-76AC-4E0F-B620-D99A580B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11A570-CD6D-4EF4-8E03-72C9534F6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41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41A8D6-041B-4E5F-B93E-FAD71F325CE1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5863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25A6AB-0538-47A1-A964-78B268C379C2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7695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1CBD67-49B9-489C-B180-B41E5501EBBC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103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E87E2E-707C-483B-AB73-C2FE3845B984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4867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BBDDC1-F2F4-4CB0-9871-A7C7C94302E1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8044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52261A-38EE-4BE2-ADBF-9A7629DDB674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8208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609C01-DF1E-437C-9461-04449600BAA6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99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2F8497-0689-45B6-9A67-09ACA34C28F4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379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DBBA73-0E7A-4640-A606-761CF9B26C7A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6079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9BBDBB-75BE-49C3-BF22-4972601199C2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4400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A4FFE2-5F07-4554-9297-662AAEAE16A1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9051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3081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6104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26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A8AAF0-8A12-4B73-9230-B96DE9DEB0A2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290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D95DF-B269-4C52-A218-CB4253DEE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0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20909-FDC8-4D2A-8CB4-CA08CA7CE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93DF-4FCE-482B-A504-78E4DFDD8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5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65CB1-842F-45F1-9774-A5CCF50FD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1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9B78F-3F87-4656-BAF4-6A8740D7B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6A0DD-B92F-431B-AE9A-AAE33D8B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7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00D1-064B-4CF4-871A-197D792D7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7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C9505-7662-4D9F-8A4A-869DD51F1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F1F1D-982A-49B9-A1C6-FE4DB498A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8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E57CE-A6E5-40B7-9B7B-2EEED4636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8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00DE6-91A3-4D92-B1CF-13DB61F42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2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8CB163-3017-4AD8-B8C5-DADE3B94A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81534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Thermochemistry</a:t>
            </a:r>
          </a:p>
        </p:txBody>
      </p:sp>
      <p:pic>
        <p:nvPicPr>
          <p:cNvPr id="2051" name="Picture 4" descr="j007614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0"/>
            <a:ext cx="4191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Endothermic Process: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Heat Absorbed</a:t>
            </a:r>
          </a:p>
          <a:p>
            <a:pPr lvl="1" eaLnBrk="1" hangingPunct="1">
              <a:defRPr/>
            </a:pPr>
            <a:r>
              <a:rPr lang="en-US" dirty="0" smtClean="0"/>
              <a:t>Heat going </a:t>
            </a:r>
            <a:r>
              <a:rPr lang="en-US" b="1" dirty="0" smtClean="0"/>
              <a:t>into</a:t>
            </a:r>
            <a:r>
              <a:rPr lang="en-US" dirty="0" smtClean="0"/>
              <a:t> the system </a:t>
            </a:r>
            <a:r>
              <a:rPr lang="en-US" b="1" dirty="0" smtClean="0"/>
              <a:t>from</a:t>
            </a:r>
            <a:r>
              <a:rPr lang="en-US" dirty="0" smtClean="0"/>
              <a:t> the surroundings.</a:t>
            </a:r>
          </a:p>
          <a:p>
            <a:pPr lvl="1" eaLnBrk="1" hangingPunct="1">
              <a:defRPr/>
            </a:pPr>
            <a:r>
              <a:rPr lang="en-US" dirty="0" smtClean="0"/>
              <a:t>Surroundings cool down.</a:t>
            </a:r>
          </a:p>
          <a:p>
            <a:pPr lvl="1" eaLnBrk="1" hangingPunct="1">
              <a:defRPr/>
            </a:pPr>
            <a:r>
              <a:rPr lang="en-US" dirty="0" smtClean="0"/>
              <a:t>Example: Chemical Ice Pack </a:t>
            </a:r>
          </a:p>
          <a:p>
            <a:pPr lvl="1" eaLnBrk="1" hangingPunct="1">
              <a:defRPr/>
            </a:pPr>
            <a:r>
              <a:rPr lang="en-US" dirty="0" smtClean="0"/>
              <a:t>q or ∆H is </a:t>
            </a:r>
            <a:r>
              <a:rPr lang="en-US" b="1" dirty="0" smtClean="0"/>
              <a:t>positive</a:t>
            </a:r>
          </a:p>
          <a:p>
            <a:pPr eaLnBrk="1" hangingPunct="1">
              <a:defRPr/>
            </a:pPr>
            <a:r>
              <a:rPr lang="en-US" sz="2800" b="1" dirty="0" smtClean="0"/>
              <a:t>Exothermic Process: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Heat Released</a:t>
            </a:r>
          </a:p>
          <a:p>
            <a:pPr lvl="1" eaLnBrk="1" hangingPunct="1">
              <a:defRPr/>
            </a:pPr>
            <a:r>
              <a:rPr lang="en-US" dirty="0" smtClean="0"/>
              <a:t>Heat </a:t>
            </a:r>
            <a:r>
              <a:rPr lang="en-US" b="1" dirty="0" smtClean="0"/>
              <a:t>leaving</a:t>
            </a:r>
            <a:r>
              <a:rPr lang="en-US" dirty="0" smtClean="0"/>
              <a:t> the system and going </a:t>
            </a:r>
            <a:r>
              <a:rPr lang="en-US" b="1" dirty="0" smtClean="0"/>
              <a:t>into</a:t>
            </a:r>
            <a:r>
              <a:rPr lang="en-US" dirty="0" smtClean="0"/>
              <a:t> the surroundings.</a:t>
            </a:r>
          </a:p>
          <a:p>
            <a:pPr lvl="1" eaLnBrk="1" hangingPunct="1">
              <a:defRPr/>
            </a:pPr>
            <a:r>
              <a:rPr lang="en-US" dirty="0" smtClean="0"/>
              <a:t>Surroundings heat up.</a:t>
            </a:r>
          </a:p>
          <a:p>
            <a:pPr lvl="1" eaLnBrk="1" hangingPunct="1">
              <a:defRPr/>
            </a:pPr>
            <a:r>
              <a:rPr lang="en-US" dirty="0" smtClean="0"/>
              <a:t>Example: Combustion</a:t>
            </a:r>
          </a:p>
          <a:p>
            <a:pPr lvl="1" eaLnBrk="1" hangingPunct="1">
              <a:defRPr/>
            </a:pPr>
            <a:r>
              <a:rPr lang="en-US" dirty="0" smtClean="0"/>
              <a:t>q or ∆H is </a:t>
            </a:r>
            <a:r>
              <a:rPr lang="en-US" b="1" dirty="0" smtClean="0"/>
              <a:t>negative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Exothermic or Endothermic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Thermochemical Equations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05400"/>
          </a:xfrm>
        </p:spPr>
        <p:txBody>
          <a:bodyPr/>
          <a:lstStyle/>
          <a:p>
            <a:r>
              <a:rPr lang="en-US" altLang="en-US" sz="3600" dirty="0" smtClean="0"/>
              <a:t>A thermochemical equation shows the heat change.</a:t>
            </a:r>
          </a:p>
          <a:p>
            <a:r>
              <a:rPr lang="en-US" altLang="en-US" sz="3600" dirty="0" smtClean="0"/>
              <a:t>The heat is usually given in kJ and can be included in the reaction itself or directly after the equation.</a:t>
            </a:r>
          </a:p>
          <a:p>
            <a:r>
              <a:rPr lang="en-US" altLang="en-US" sz="3600" dirty="0" smtClean="0"/>
              <a:t>The heat change for a reaction is called </a:t>
            </a:r>
            <a:r>
              <a:rPr lang="en-US" altLang="en-US" sz="3600" dirty="0" smtClean="0">
                <a:sym typeface="Symbol" pitchFamily="18" charset="2"/>
              </a:rPr>
              <a:t></a:t>
            </a:r>
            <a:r>
              <a:rPr lang="en-US" altLang="en-US" sz="3600" dirty="0" err="1" smtClean="0">
                <a:sym typeface="Symbol" pitchFamily="18" charset="2"/>
              </a:rPr>
              <a:t>H</a:t>
            </a:r>
            <a:r>
              <a:rPr lang="en-US" altLang="en-US" sz="3600" baseline="-25000" dirty="0" err="1" smtClean="0">
                <a:sym typeface="Symbol" pitchFamily="18" charset="2"/>
              </a:rPr>
              <a:t>rxn</a:t>
            </a:r>
            <a:r>
              <a:rPr lang="en-US" altLang="en-US" sz="3600" dirty="0" smtClean="0">
                <a:sym typeface="Symbol" pitchFamily="18" charset="2"/>
              </a:rPr>
              <a:t>.  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Exothermic Reactions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48768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Energy is written as a product, or</a:t>
            </a:r>
          </a:p>
          <a:p>
            <a:pPr marL="0" indent="0" eaLnBrk="1" hangingPunct="1">
              <a:buNone/>
            </a:pPr>
            <a:r>
              <a:rPr lang="en-US" altLang="en-US" sz="3600" dirty="0" smtClean="0">
                <a:sym typeface="Symbol" pitchFamily="18" charset="2"/>
              </a:rPr>
              <a:t>	</a:t>
            </a:r>
            <a:r>
              <a:rPr lang="en-US" altLang="en-US" sz="3600" dirty="0" smtClean="0">
                <a:sym typeface="Symbol" pitchFamily="18" charset="2"/>
              </a:rPr>
              <a:t>H is negative</a:t>
            </a:r>
          </a:p>
          <a:p>
            <a:pPr eaLnBrk="1" hangingPunct="1"/>
            <a:endParaRPr lang="en-US" altLang="en-US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3600" dirty="0" err="1" smtClean="0">
                <a:sym typeface="Symbol" pitchFamily="18" charset="2"/>
              </a:rPr>
              <a:t>CaO</a:t>
            </a:r>
            <a:r>
              <a:rPr lang="en-US" altLang="en-US" sz="3600" dirty="0" smtClean="0">
                <a:sym typeface="Symbol" pitchFamily="18" charset="2"/>
              </a:rPr>
              <a:t> (s) + H</a:t>
            </a:r>
            <a:r>
              <a:rPr lang="en-US" altLang="en-US" sz="3600" baseline="-25000" dirty="0" smtClean="0">
                <a:sym typeface="Symbol" pitchFamily="18" charset="2"/>
              </a:rPr>
              <a:t>2</a:t>
            </a:r>
            <a:r>
              <a:rPr lang="en-US" altLang="en-US" sz="3600" dirty="0" smtClean="0">
                <a:sym typeface="Symbol" pitchFamily="18" charset="2"/>
              </a:rPr>
              <a:t>O(l) </a:t>
            </a:r>
            <a:r>
              <a:rPr lang="en-US" altLang="en-US" sz="3600" dirty="0" smtClean="0">
                <a:sym typeface="Wingdings" pitchFamily="2" charset="2"/>
              </a:rPr>
              <a:t> Ca(OH)</a:t>
            </a:r>
            <a:r>
              <a:rPr lang="en-US" altLang="en-US" sz="3600" baseline="-25000" dirty="0" smtClean="0">
                <a:sym typeface="Wingdings" pitchFamily="2" charset="2"/>
              </a:rPr>
              <a:t>2</a:t>
            </a:r>
            <a:r>
              <a:rPr lang="en-US" altLang="en-US" sz="3600" dirty="0" smtClean="0">
                <a:sym typeface="Wingdings" pitchFamily="2" charset="2"/>
              </a:rPr>
              <a:t> + </a:t>
            </a:r>
            <a:r>
              <a:rPr lang="en-US" altLang="en-US" sz="3600" dirty="0" smtClean="0">
                <a:solidFill>
                  <a:srgbClr val="FF3300"/>
                </a:solidFill>
                <a:sym typeface="Wingdings" pitchFamily="2" charset="2"/>
              </a:rPr>
              <a:t>65.2 kJ</a:t>
            </a:r>
          </a:p>
          <a:p>
            <a:pPr lvl="1" eaLnBrk="1" hangingPunct="1">
              <a:buFontTx/>
              <a:buNone/>
            </a:pPr>
            <a:r>
              <a:rPr lang="en-US" altLang="en-US" sz="3600" b="1" dirty="0" smtClean="0">
                <a:solidFill>
                  <a:srgbClr val="FF3300"/>
                </a:solidFill>
                <a:sym typeface="Wingdings" pitchFamily="2" charset="2"/>
              </a:rPr>
              <a:t>or</a:t>
            </a:r>
            <a:r>
              <a:rPr lang="en-US" altLang="en-US" sz="3600" dirty="0" smtClean="0">
                <a:sym typeface="Wingdings" pitchFamily="2" charset="2"/>
              </a:rPr>
              <a:t> </a:t>
            </a:r>
            <a:endParaRPr lang="en-US" altLang="en-US" sz="3600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3600" dirty="0" err="1" smtClean="0">
                <a:sym typeface="Symbol" pitchFamily="18" charset="2"/>
              </a:rPr>
              <a:t>CaO</a:t>
            </a:r>
            <a:r>
              <a:rPr lang="en-US" altLang="en-US" sz="3600" dirty="0" smtClean="0">
                <a:sym typeface="Symbol" pitchFamily="18" charset="2"/>
              </a:rPr>
              <a:t> (s) + H</a:t>
            </a:r>
            <a:r>
              <a:rPr lang="en-US" altLang="en-US" sz="3600" baseline="-25000" dirty="0" smtClean="0">
                <a:sym typeface="Symbol" pitchFamily="18" charset="2"/>
              </a:rPr>
              <a:t>2</a:t>
            </a:r>
            <a:r>
              <a:rPr lang="en-US" altLang="en-US" sz="3600" dirty="0" smtClean="0">
                <a:sym typeface="Symbol" pitchFamily="18" charset="2"/>
              </a:rPr>
              <a:t>O(l) </a:t>
            </a:r>
            <a:r>
              <a:rPr lang="en-US" altLang="en-US" sz="3600" dirty="0" smtClean="0">
                <a:sym typeface="Wingdings" pitchFamily="2" charset="2"/>
              </a:rPr>
              <a:t> Ca(OH)</a:t>
            </a:r>
            <a:r>
              <a:rPr lang="en-US" altLang="en-US" sz="3600" baseline="-25000" dirty="0" smtClean="0">
                <a:sym typeface="Wingdings" pitchFamily="2" charset="2"/>
              </a:rPr>
              <a:t>2  </a:t>
            </a:r>
            <a:r>
              <a:rPr lang="en-US" altLang="en-US" sz="3600" dirty="0" smtClean="0">
                <a:sym typeface="Symbol" pitchFamily="18" charset="2"/>
              </a:rPr>
              <a:t>H = </a:t>
            </a:r>
            <a:r>
              <a:rPr lang="en-US" altLang="en-US" sz="3600" dirty="0" smtClean="0">
                <a:solidFill>
                  <a:srgbClr val="FF3300"/>
                </a:solidFill>
                <a:sym typeface="Symbol" pitchFamily="18" charset="2"/>
              </a:rPr>
              <a:t>-65.2 kJ</a:t>
            </a: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Endothermic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572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Energy is written as a reactant</a:t>
            </a:r>
          </a:p>
          <a:p>
            <a:pPr marL="0" indent="0" eaLnBrk="1" hangingPunct="1">
              <a:buNone/>
            </a:pPr>
            <a:r>
              <a:rPr lang="en-US" altLang="en-US" sz="3600" dirty="0" smtClean="0">
                <a:sym typeface="Symbol" pitchFamily="18" charset="2"/>
              </a:rPr>
              <a:t>	H </a:t>
            </a:r>
            <a:r>
              <a:rPr lang="en-US" altLang="en-US" sz="3600" dirty="0" smtClean="0">
                <a:sym typeface="Symbol" pitchFamily="18" charset="2"/>
              </a:rPr>
              <a:t>is positive </a:t>
            </a:r>
          </a:p>
          <a:p>
            <a:pPr eaLnBrk="1" hangingPunct="1"/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dirty="0" smtClean="0">
                <a:sym typeface="Symbol" pitchFamily="18" charset="2"/>
              </a:rPr>
              <a:t>2NaHCO</a:t>
            </a:r>
            <a:r>
              <a:rPr lang="en-US" altLang="en-US" baseline="-25000" dirty="0" smtClean="0">
                <a:sym typeface="Symbol" pitchFamily="18" charset="2"/>
              </a:rPr>
              <a:t>3</a:t>
            </a:r>
            <a:r>
              <a:rPr lang="en-US" altLang="en-US" dirty="0" smtClean="0">
                <a:sym typeface="Symbol" pitchFamily="18" charset="2"/>
              </a:rPr>
              <a:t> + </a:t>
            </a:r>
            <a:r>
              <a:rPr lang="en-US" altLang="en-US" dirty="0" smtClean="0">
                <a:solidFill>
                  <a:srgbClr val="FF3300"/>
                </a:solidFill>
                <a:sym typeface="Symbol" pitchFamily="18" charset="2"/>
              </a:rPr>
              <a:t>129 kJ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 smtClean="0">
                <a:sym typeface="Wingdings" pitchFamily="2" charset="2"/>
              </a:rPr>
              <a:t> Na</a:t>
            </a:r>
            <a:r>
              <a:rPr lang="en-US" altLang="en-US" baseline="-25000" dirty="0" smtClean="0">
                <a:sym typeface="Wingdings" pitchFamily="2" charset="2"/>
              </a:rPr>
              <a:t>2</a:t>
            </a:r>
            <a:r>
              <a:rPr lang="en-US" altLang="en-US" dirty="0" smtClean="0">
                <a:sym typeface="Wingdings" pitchFamily="2" charset="2"/>
              </a:rPr>
              <a:t>CO</a:t>
            </a:r>
            <a:r>
              <a:rPr lang="en-US" altLang="en-US" baseline="-25000" dirty="0" smtClean="0">
                <a:sym typeface="Wingdings" pitchFamily="2" charset="2"/>
              </a:rPr>
              <a:t>3</a:t>
            </a:r>
            <a:r>
              <a:rPr lang="en-US" altLang="en-US" dirty="0" smtClean="0">
                <a:sym typeface="Wingdings" pitchFamily="2" charset="2"/>
              </a:rPr>
              <a:t> + H</a:t>
            </a:r>
            <a:r>
              <a:rPr lang="en-US" altLang="en-US" baseline="-25000" dirty="0" smtClean="0">
                <a:sym typeface="Wingdings" pitchFamily="2" charset="2"/>
              </a:rPr>
              <a:t>2</a:t>
            </a:r>
            <a:r>
              <a:rPr lang="en-US" altLang="en-US" dirty="0" smtClean="0">
                <a:sym typeface="Wingdings" pitchFamily="2" charset="2"/>
              </a:rPr>
              <a:t>O +CO</a:t>
            </a:r>
            <a:r>
              <a:rPr lang="en-US" altLang="en-US" baseline="-25000" dirty="0" smtClean="0">
                <a:sym typeface="Wingdings" pitchFamily="2" charset="2"/>
              </a:rPr>
              <a:t>2 </a:t>
            </a:r>
            <a:endParaRPr lang="en-US" altLang="en-US" dirty="0" smtClean="0">
              <a:sym typeface="Wingdings" pitchFamily="2" charset="2"/>
            </a:endParaRPr>
          </a:p>
          <a:p>
            <a:pPr lvl="1" eaLnBrk="1" hangingPunct="1">
              <a:buFontTx/>
              <a:buNone/>
            </a:pPr>
            <a:r>
              <a:rPr lang="en-US" altLang="en-US" sz="3200" b="1" dirty="0" smtClean="0">
                <a:solidFill>
                  <a:srgbClr val="FF3300"/>
                </a:solidFill>
                <a:sym typeface="Symbol" pitchFamily="18" charset="2"/>
              </a:rPr>
              <a:t>or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sym typeface="Symbol" pitchFamily="18" charset="2"/>
              </a:rPr>
              <a:t>2NaHCO</a:t>
            </a:r>
            <a:r>
              <a:rPr lang="en-US" altLang="en-US" baseline="-25000" dirty="0" smtClean="0">
                <a:sym typeface="Symbol" pitchFamily="18" charset="2"/>
              </a:rPr>
              <a:t>3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 smtClean="0">
                <a:sym typeface="Wingdings" pitchFamily="2" charset="2"/>
              </a:rPr>
              <a:t> Na</a:t>
            </a:r>
            <a:r>
              <a:rPr lang="en-US" altLang="en-US" baseline="-25000" dirty="0" smtClean="0">
                <a:sym typeface="Wingdings" pitchFamily="2" charset="2"/>
              </a:rPr>
              <a:t>2</a:t>
            </a:r>
            <a:r>
              <a:rPr lang="en-US" altLang="en-US" dirty="0" smtClean="0">
                <a:sym typeface="Wingdings" pitchFamily="2" charset="2"/>
              </a:rPr>
              <a:t>CO</a:t>
            </a:r>
            <a:r>
              <a:rPr lang="en-US" altLang="en-US" baseline="-25000" dirty="0" smtClean="0">
                <a:sym typeface="Wingdings" pitchFamily="2" charset="2"/>
              </a:rPr>
              <a:t>3</a:t>
            </a:r>
            <a:r>
              <a:rPr lang="en-US" altLang="en-US" dirty="0" smtClean="0">
                <a:sym typeface="Wingdings" pitchFamily="2" charset="2"/>
              </a:rPr>
              <a:t> + H</a:t>
            </a:r>
            <a:r>
              <a:rPr lang="en-US" altLang="en-US" baseline="-25000" dirty="0" smtClean="0">
                <a:sym typeface="Wingdings" pitchFamily="2" charset="2"/>
              </a:rPr>
              <a:t>2</a:t>
            </a:r>
            <a:r>
              <a:rPr lang="en-US" altLang="en-US" dirty="0" smtClean="0">
                <a:sym typeface="Wingdings" pitchFamily="2" charset="2"/>
              </a:rPr>
              <a:t>O(g) +CO</a:t>
            </a:r>
            <a:r>
              <a:rPr lang="en-US" altLang="en-US" baseline="-25000" dirty="0" smtClean="0">
                <a:sym typeface="Wingdings" pitchFamily="2" charset="2"/>
              </a:rPr>
              <a:t>2  </a:t>
            </a:r>
            <a:r>
              <a:rPr lang="en-US" altLang="en-US" dirty="0" smtClean="0">
                <a:sym typeface="Symbol" pitchFamily="18" charset="2"/>
              </a:rPr>
              <a:t>H = </a:t>
            </a:r>
            <a:r>
              <a:rPr lang="en-US" altLang="en-US" dirty="0" smtClean="0">
                <a:solidFill>
                  <a:srgbClr val="FF3300"/>
                </a:solidFill>
                <a:sym typeface="Symbol" pitchFamily="18" charset="2"/>
              </a:rPr>
              <a:t>129 kJ</a:t>
            </a:r>
            <a:endParaRPr lang="en-US" altLang="en-US" baseline="-25000" dirty="0" smtClean="0">
              <a:solidFill>
                <a:srgbClr val="FF3300"/>
              </a:solidFill>
              <a:sym typeface="Wingdings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32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Exothermic or Endothermic?</a:t>
            </a:r>
            <a:r>
              <a:rPr lang="en-US" dirty="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91600" cy="5791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endParaRPr lang="en-US" altLang="en-US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/>
              <a:t>C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H</a:t>
            </a:r>
            <a:r>
              <a:rPr lang="en-US" altLang="en-US" sz="2800" baseline="-25000" dirty="0" smtClean="0"/>
              <a:t>5</a:t>
            </a:r>
            <a:r>
              <a:rPr lang="en-US" altLang="en-US" sz="2800" dirty="0" smtClean="0"/>
              <a:t>OH(l) + 3O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(g) </a:t>
            </a:r>
            <a:r>
              <a:rPr lang="en-US" altLang="en-US" sz="2800" dirty="0" smtClean="0">
                <a:sym typeface="Wingdings" pitchFamily="2" charset="2"/>
              </a:rPr>
              <a:t> 2CO</a:t>
            </a:r>
            <a:r>
              <a:rPr lang="en-US" altLang="en-US" sz="2800" baseline="-25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(g) + 3H</a:t>
            </a:r>
            <a:r>
              <a:rPr lang="en-US" altLang="en-US" sz="2800" baseline="-25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O(l) + 1235 kJ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altLang="en-US" sz="2800" dirty="0" smtClean="0"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sym typeface="Wingdings" pitchFamily="2" charset="2"/>
              </a:rPr>
              <a:t>PCl</a:t>
            </a:r>
            <a:r>
              <a:rPr lang="en-US" altLang="en-US" sz="2800" baseline="-25000" dirty="0" smtClean="0">
                <a:sym typeface="Wingdings" pitchFamily="2" charset="2"/>
              </a:rPr>
              <a:t>5</a:t>
            </a:r>
            <a:r>
              <a:rPr lang="en-US" altLang="en-US" sz="2800" dirty="0" smtClean="0">
                <a:sym typeface="Wingdings" pitchFamily="2" charset="2"/>
              </a:rPr>
              <a:t>(s)  PCl</a:t>
            </a:r>
            <a:r>
              <a:rPr lang="en-US" altLang="en-US" sz="2800" baseline="-25000" dirty="0" smtClean="0">
                <a:sym typeface="Wingdings" pitchFamily="2" charset="2"/>
              </a:rPr>
              <a:t>3</a:t>
            </a:r>
            <a:r>
              <a:rPr lang="en-US" altLang="en-US" sz="2800" dirty="0" smtClean="0">
                <a:sym typeface="Wingdings" pitchFamily="2" charset="2"/>
              </a:rPr>
              <a:t>(g) + Cl</a:t>
            </a:r>
            <a:r>
              <a:rPr lang="en-US" altLang="en-US" sz="2800" baseline="-25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   </a:t>
            </a:r>
            <a:r>
              <a:rPr lang="en-US" altLang="en-US" sz="2800" dirty="0" smtClean="0">
                <a:sym typeface="Symbol" pitchFamily="18" charset="2"/>
              </a:rPr>
              <a:t>H = 87.9 kJ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sym typeface="Wingdings" pitchFamily="2" charset="2"/>
              </a:rPr>
              <a:t>H</a:t>
            </a:r>
            <a:r>
              <a:rPr lang="en-US" altLang="en-US" sz="2800" baseline="-25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(g) + F</a:t>
            </a:r>
            <a:r>
              <a:rPr lang="en-US" altLang="en-US" sz="2800" baseline="-25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(g)  2HF(g)    </a:t>
            </a:r>
            <a:r>
              <a:rPr lang="en-US" altLang="en-US" sz="2800" dirty="0" smtClean="0">
                <a:sym typeface="Symbol" pitchFamily="18" charset="2"/>
              </a:rPr>
              <a:t>H = -536 J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sym typeface="Symbol" pitchFamily="18" charset="2"/>
              </a:rPr>
              <a:t>CO</a:t>
            </a:r>
            <a:r>
              <a:rPr lang="en-US" altLang="en-US" sz="2800" baseline="-25000" dirty="0" smtClean="0">
                <a:sym typeface="Symbol" pitchFamily="18" charset="2"/>
              </a:rPr>
              <a:t>2</a:t>
            </a:r>
            <a:r>
              <a:rPr lang="en-US" altLang="en-US" sz="2800" dirty="0" smtClean="0">
                <a:sym typeface="Symbol" pitchFamily="18" charset="2"/>
              </a:rPr>
              <a:t>(g) + 393.5 kJ </a:t>
            </a:r>
            <a:r>
              <a:rPr lang="en-US" altLang="en-US" sz="2800" dirty="0" smtClean="0">
                <a:sym typeface="Wingdings" pitchFamily="2" charset="2"/>
              </a:rPr>
              <a:t> C(s, graphite) + O</a:t>
            </a:r>
            <a:r>
              <a:rPr lang="en-US" altLang="en-US" sz="2800" baseline="-25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 (g)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altLang="en-US" sz="2800" dirty="0" smtClean="0">
              <a:sym typeface="Wingdings" pitchFamily="2" charset="2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505200" y="1874838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Exo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505200" y="3962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Exo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090863" y="295592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Endo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090863" y="517048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Endo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utoUpdateAnimBg="0"/>
      <p:bldP spid="12306" grpId="0" uiExpand="1"/>
      <p:bldP spid="12308" grpId="0" uiExpand="1"/>
      <p:bldP spid="12311" grpId="0"/>
      <p:bldP spid="123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52475"/>
            <a:ext cx="4267200" cy="473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52475"/>
            <a:ext cx="4191000" cy="473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228600" y="5715000"/>
            <a:ext cx="411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ym typeface="Symbol" pitchFamily="18" charset="2"/>
              </a:rPr>
              <a:t>H is positive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ym typeface="Symbol" pitchFamily="18" charset="2"/>
              </a:rPr>
              <a:t>Energy is a Reactant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5029200" y="5638800"/>
            <a:ext cx="335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ym typeface="Symbol" pitchFamily="18" charset="2"/>
              </a:rPr>
              <a:t>H is negative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ym typeface="Symbol" pitchFamily="18" charset="2"/>
              </a:rPr>
              <a:t>Energy is a Product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286000" y="762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 Energy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  <p:bldP spid="829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Phase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86400"/>
          </a:xfrm>
        </p:spPr>
        <p:txBody>
          <a:bodyPr/>
          <a:lstStyle/>
          <a:p>
            <a:r>
              <a:rPr lang="en-US" altLang="en-US" sz="3600" dirty="0" smtClean="0"/>
              <a:t>Physical processes can also have energy changes.</a:t>
            </a:r>
          </a:p>
          <a:p>
            <a:r>
              <a:rPr lang="en-US" altLang="en-US" sz="3600" dirty="0" smtClean="0"/>
              <a:t>Which phase changes are exothermic and which are endothermic?</a:t>
            </a:r>
          </a:p>
          <a:p>
            <a:endParaRPr lang="en-US" altLang="en-US" sz="1600" dirty="0" smtClean="0"/>
          </a:p>
          <a:p>
            <a:r>
              <a:rPr lang="en-US" altLang="en-US" sz="3600" dirty="0" smtClean="0"/>
              <a:t>Gas → Liquid? ____________</a:t>
            </a:r>
          </a:p>
          <a:p>
            <a:r>
              <a:rPr lang="en-US" altLang="en-US" sz="3600" dirty="0" smtClean="0"/>
              <a:t>Liquid → Solid? ____________</a:t>
            </a:r>
          </a:p>
          <a:p>
            <a:r>
              <a:rPr lang="en-US" altLang="en-US" sz="3600" dirty="0" smtClean="0"/>
              <a:t>Solid → Liquid? ____________</a:t>
            </a:r>
          </a:p>
          <a:p>
            <a:r>
              <a:rPr lang="en-US" altLang="en-US" sz="3600" dirty="0" smtClean="0"/>
              <a:t>Liquid → Gas? _____________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4572000" y="3962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Exo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572000" y="4648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FF0000"/>
                </a:solidFill>
              </a:rPr>
              <a:t>Exo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4495800" y="5334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Endo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4572000" y="59563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Endo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Phase Changes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48200"/>
          </a:xfrm>
        </p:spPr>
        <p:txBody>
          <a:bodyPr/>
          <a:lstStyle/>
          <a:p>
            <a:r>
              <a:rPr lang="en-US" altLang="en-US" sz="3600" dirty="0" smtClean="0"/>
              <a:t>There are special names for the heat required to melt or vaporize a substance.</a:t>
            </a:r>
          </a:p>
          <a:p>
            <a:r>
              <a:rPr lang="en-US" altLang="en-US" sz="3600" dirty="0" smtClean="0">
                <a:sym typeface="Symbol" pitchFamily="18" charset="2"/>
              </a:rPr>
              <a:t>The molar heat of fusion is the amount of heat required to melt one mole of a substance: </a:t>
            </a:r>
            <a:r>
              <a:rPr lang="en-US" altLang="en-US" sz="3600" b="1" dirty="0" smtClean="0">
                <a:sym typeface="Symbol" pitchFamily="18" charset="2"/>
              </a:rPr>
              <a:t></a:t>
            </a:r>
            <a:r>
              <a:rPr lang="en-US" altLang="en-US" sz="3600" b="1" dirty="0" err="1" smtClean="0">
                <a:sym typeface="Symbol" pitchFamily="18" charset="2"/>
              </a:rPr>
              <a:t>H</a:t>
            </a:r>
            <a:r>
              <a:rPr lang="en-US" altLang="en-US" sz="3600" b="1" baseline="-25000" dirty="0" err="1" smtClean="0">
                <a:sym typeface="Symbol" pitchFamily="18" charset="2"/>
              </a:rPr>
              <a:t>fus</a:t>
            </a:r>
            <a:r>
              <a:rPr lang="en-US" altLang="en-US" sz="3600" b="1" dirty="0" smtClean="0">
                <a:sym typeface="Symbol" pitchFamily="18" charset="2"/>
              </a:rPr>
              <a:t>.</a:t>
            </a:r>
          </a:p>
          <a:p>
            <a:r>
              <a:rPr lang="en-US" altLang="en-US" sz="3600" dirty="0" smtClean="0">
                <a:sym typeface="Symbol" pitchFamily="18" charset="2"/>
              </a:rPr>
              <a:t>The molar heat of vaporization is the amount of heat required to vaporize one mole of a substance: </a:t>
            </a:r>
            <a:r>
              <a:rPr lang="en-US" altLang="en-US" sz="3600" b="1" dirty="0" smtClean="0">
                <a:sym typeface="Symbol" pitchFamily="18" charset="2"/>
              </a:rPr>
              <a:t></a:t>
            </a:r>
            <a:r>
              <a:rPr lang="en-US" altLang="en-US" sz="3600" b="1" dirty="0" err="1" smtClean="0">
                <a:sym typeface="Symbol" pitchFamily="18" charset="2"/>
              </a:rPr>
              <a:t>H</a:t>
            </a:r>
            <a:r>
              <a:rPr lang="en-US" altLang="en-US" sz="3600" b="1" baseline="-25000" dirty="0" err="1" smtClean="0">
                <a:sym typeface="Symbol" pitchFamily="18" charset="2"/>
              </a:rPr>
              <a:t>vap</a:t>
            </a:r>
            <a:r>
              <a:rPr lang="en-US" altLang="en-US" sz="3600" b="1" baseline="-25000" dirty="0" smtClean="0">
                <a:sym typeface="Symbol" pitchFamily="18" charset="2"/>
              </a:rPr>
              <a:t>.</a:t>
            </a:r>
            <a:endParaRPr lang="en-US" altLang="en-US" sz="3600" dirty="0" smtClean="0">
              <a:sym typeface="Symbol" pitchFamily="18" charset="2"/>
            </a:endParaRP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Heating Curve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1236663"/>
            <a:ext cx="3465513" cy="5392737"/>
          </a:xfrm>
        </p:spPr>
        <p:txBody>
          <a:bodyPr/>
          <a:lstStyle/>
          <a:p>
            <a:r>
              <a:rPr lang="en-US" altLang="en-US" dirty="0" smtClean="0"/>
              <a:t>A heating curve is a graph that shows phase changes in a plot of temperature vs. time.</a:t>
            </a:r>
          </a:p>
          <a:p>
            <a:r>
              <a:rPr lang="en-US" altLang="en-US" dirty="0" smtClean="0"/>
              <a:t>The slanted lines show heating and an increase in kinetic energy.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13" y="1219200"/>
            <a:ext cx="51085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84638" y="4419600"/>
            <a:ext cx="4611687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solidFill>
                  <a:srgbClr val="000000"/>
                </a:solidFill>
                <a:latin typeface="Times New Roman"/>
              </a:rPr>
              <a:t>The flat lines show phase changes and an increase in potential energy. (</a:t>
            </a:r>
            <a:r>
              <a:rPr lang="en-US" altLang="en-US" sz="3200" b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H</a:t>
            </a:r>
            <a:r>
              <a:rPr lang="en-US" altLang="en-US" sz="3200" b="1" kern="0" baseline="-2500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fus</a:t>
            </a:r>
            <a:r>
              <a:rPr lang="en-US" altLang="en-US" sz="3200" b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, </a:t>
            </a:r>
            <a:r>
              <a:rPr lang="en-US" altLang="en-US" sz="3200" b="1" kern="0" dirty="0" err="1">
                <a:solidFill>
                  <a:srgbClr val="000000"/>
                </a:solidFill>
                <a:latin typeface="Times New Roman"/>
                <a:sym typeface="Symbol" pitchFamily="18" charset="2"/>
              </a:rPr>
              <a:t>H</a:t>
            </a:r>
            <a:r>
              <a:rPr lang="en-US" altLang="en-US" sz="3200" b="1" kern="0" baseline="-25000" dirty="0" err="1">
                <a:solidFill>
                  <a:srgbClr val="000000"/>
                </a:solidFill>
                <a:latin typeface="Times New Roman"/>
                <a:sym typeface="Symbol" pitchFamily="18" charset="2"/>
              </a:rPr>
              <a:t>vap</a:t>
            </a:r>
            <a:r>
              <a:rPr lang="en-US" altLang="en-US" sz="3200" b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)</a:t>
            </a:r>
            <a:endParaRPr lang="en-US" sz="3200" kern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8033"/>
            <a:ext cx="6781800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33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Heating Curve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7500" y="1171575"/>
            <a:ext cx="9318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</a:t>
            </a:r>
            <a:r>
              <a:rPr lang="en-US" altLang="en-US" b="1" kern="0" dirty="0" err="1">
                <a:solidFill>
                  <a:srgbClr val="000000"/>
                </a:solidFill>
                <a:latin typeface="Times New Roman"/>
                <a:sym typeface="Symbol" pitchFamily="18" charset="2"/>
              </a:rPr>
              <a:t>H</a:t>
            </a:r>
            <a:r>
              <a:rPr lang="en-US" altLang="en-US" b="1" kern="0" baseline="-25000" dirty="0" err="1">
                <a:solidFill>
                  <a:srgbClr val="000000"/>
                </a:solidFill>
                <a:latin typeface="Times New Roman"/>
                <a:sym typeface="Symbol" pitchFamily="18" charset="2"/>
              </a:rPr>
              <a:t>vap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0" y="1905000"/>
            <a:ext cx="990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H</a:t>
            </a:r>
            <a:r>
              <a:rPr lang="en-US" altLang="en-US" b="1" kern="0" baseline="-2500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fus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14373" y="4509054"/>
            <a:ext cx="4868862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/>
              <a:t>a → b  solid warming</a:t>
            </a:r>
            <a:endParaRPr lang="en-US" sz="2800" dirty="0"/>
          </a:p>
          <a:p>
            <a:pPr marL="914400" indent="-914400">
              <a:defRPr/>
            </a:pPr>
            <a:r>
              <a:rPr lang="en-US" sz="2800" b="1" dirty="0"/>
              <a:t>b → c  solid becoming a liquid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c → d  liquid warming</a:t>
            </a:r>
            <a:endParaRPr lang="en-US" sz="2800" dirty="0"/>
          </a:p>
          <a:p>
            <a:pPr marL="914400" indent="-914400">
              <a:defRPr/>
            </a:pPr>
            <a:r>
              <a:rPr lang="en-US" sz="2800" b="1" dirty="0"/>
              <a:t>d → e  liquid becoming a gas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e → f  gas warming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Cj04324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4038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200" b="1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51054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200" b="1">
                <a:solidFill>
                  <a:srgbClr val="FF3300"/>
                </a:solidFill>
                <a:latin typeface="Arial Narrow" pitchFamily="34" charset="0"/>
              </a:rPr>
              <a:t>Chemistry Joke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371600" y="1066800"/>
            <a:ext cx="51816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500" b="1">
                <a:solidFill>
                  <a:srgbClr val="FF3300"/>
                </a:solidFill>
                <a:latin typeface="Arial Narrow" pitchFamily="34" charset="0"/>
              </a:rPr>
              <a:t>A Bear-y Good Pun!</a:t>
            </a:r>
            <a:endParaRPr lang="en-US" altLang="en-US" sz="4500" b="1" baseline="-250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114300" y="2209800"/>
            <a:ext cx="8915400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The vet at the zoo had a problem: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beryllium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He had only two options, to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curium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 or to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barium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He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lead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 the dentist to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boron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 the bear’s tooth.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I’d give a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nickel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 to have seen what happened when the bear woke up.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Now the vet and the dentist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argon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It’s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ironic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 what can happen when you have a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beryllium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 and try to </a:t>
            </a:r>
            <a:r>
              <a:rPr lang="en-US" altLang="en-US" sz="3600" b="1" i="1">
                <a:solidFill>
                  <a:srgbClr val="FF3300"/>
                </a:solidFill>
                <a:latin typeface="Arial Narrow" pitchFamily="34" charset="0"/>
              </a:rPr>
              <a:t>curium</a:t>
            </a:r>
            <a:r>
              <a:rPr lang="en-US" altLang="en-US" sz="3600" b="1">
                <a:solidFill>
                  <a:srgbClr val="FF3300"/>
                </a:solidFill>
                <a:latin typeface="Arial Narrow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7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7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7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7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Cj04324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1816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5181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200" b="1">
                <a:solidFill>
                  <a:srgbClr val="FF3300"/>
                </a:solidFill>
                <a:latin typeface="Arial Narrow" pitchFamily="34" charset="0"/>
              </a:rPr>
              <a:t>Chemistry Joke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06375" y="1981200"/>
            <a:ext cx="78486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200" b="1">
                <a:solidFill>
                  <a:srgbClr val="FF3300"/>
                </a:solidFill>
                <a:latin typeface="Arial Narrow" pitchFamily="34" charset="0"/>
              </a:rPr>
              <a:t>Q: Is silicon spelled the same way in Spanish?</a:t>
            </a:r>
            <a:endParaRPr lang="en-US" altLang="en-US" sz="5200" b="1" baseline="-250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304800" y="4114800"/>
            <a:ext cx="4419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200" b="1">
                <a:solidFill>
                  <a:srgbClr val="FF3300"/>
                </a:solidFill>
                <a:latin typeface="Arial Narrow" pitchFamily="34" charset="0"/>
              </a:rPr>
              <a:t>A: Si!</a:t>
            </a:r>
          </a:p>
        </p:txBody>
      </p:sp>
      <p:pic>
        <p:nvPicPr>
          <p:cNvPr id="19465" name="Picture 9" descr="C:\Users\esdupont\AppData\Local\Microsoft\Windows\Temporary Internet Files\Content.IE5\Q5NOBM1D\MM900283108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5" y="3673475"/>
            <a:ext cx="26670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/>
      <p:bldP spid="993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Law of Conservation of Energy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In any chemical or physical process, energy is neither created nor destroyed.</a:t>
            </a:r>
          </a:p>
          <a:p>
            <a:pPr eaLnBrk="1" hangingPunct="1"/>
            <a:r>
              <a:rPr lang="en-US" altLang="en-US" sz="3600" dirty="0" smtClean="0"/>
              <a:t>All the energy in a process (or reaction) can be accounted for as </a:t>
            </a:r>
            <a:r>
              <a:rPr lang="en-US" altLang="en-US" sz="3600" dirty="0" smtClean="0">
                <a:solidFill>
                  <a:srgbClr val="FF0000"/>
                </a:solidFill>
              </a:rPr>
              <a:t>work</a:t>
            </a:r>
            <a:r>
              <a:rPr lang="en-US" altLang="en-US" sz="3600" dirty="0" smtClean="0"/>
              <a:t>, </a:t>
            </a:r>
            <a:r>
              <a:rPr lang="en-US" altLang="en-US" sz="3600" dirty="0" smtClean="0">
                <a:solidFill>
                  <a:srgbClr val="FF0000"/>
                </a:solidFill>
              </a:rPr>
              <a:t>stored energy</a:t>
            </a:r>
            <a:r>
              <a:rPr lang="en-US" altLang="en-US" sz="3600" dirty="0" smtClean="0"/>
              <a:t>, or </a:t>
            </a:r>
            <a:r>
              <a:rPr lang="en-US" altLang="en-US" sz="3600" dirty="0" smtClean="0">
                <a:solidFill>
                  <a:srgbClr val="FF0000"/>
                </a:solidFill>
              </a:rPr>
              <a:t>heat</a:t>
            </a:r>
            <a:r>
              <a:rPr lang="en-US" altLang="en-US" sz="3600" dirty="0" smtClean="0"/>
              <a:t>.</a:t>
            </a:r>
          </a:p>
        </p:txBody>
      </p:sp>
      <p:pic>
        <p:nvPicPr>
          <p:cNvPr id="4100" name="Picture 4" descr="MMAG00334_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95800"/>
            <a:ext cx="236220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</a:t>
            </a:r>
            <a:r>
              <a:rPr lang="en-US" sz="3600" dirty="0" smtClean="0"/>
              <a:t> that is transferred from one body to another because of temperature differences</a:t>
            </a:r>
          </a:p>
          <a:p>
            <a:pPr eaLnBrk="1" hangingPunct="1">
              <a:defRPr/>
            </a:pPr>
            <a:r>
              <a:rPr lang="en-US" sz="3600" dirty="0" smtClean="0"/>
              <a:t>Flows from warmer </a:t>
            </a:r>
            <a:r>
              <a:rPr lang="en-US" sz="3600" dirty="0" smtClean="0">
                <a:cs typeface="Times New Roman" pitchFamily="18" charset="0"/>
              </a:rPr>
              <a:t>→ cooler object</a:t>
            </a:r>
          </a:p>
          <a:p>
            <a:pPr lvl="1" eaLnBrk="1" hangingPunct="1">
              <a:defRPr/>
            </a:pPr>
            <a:r>
              <a:rPr lang="en-US" sz="3600" dirty="0" smtClean="0"/>
              <a:t>Only changes caused by heat can be detected – like changes in temperature</a:t>
            </a:r>
          </a:p>
        </p:txBody>
      </p:sp>
      <p:pic>
        <p:nvPicPr>
          <p:cNvPr id="5124" name="Picture 4" descr="MMj0172495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14363"/>
            <a:ext cx="275272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Units of Heat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altLang="en-US" sz="3600" dirty="0" smtClean="0"/>
              <a:t>Joule (</a:t>
            </a:r>
            <a:r>
              <a:rPr lang="en-US" altLang="en-US" sz="3600" b="1" dirty="0" smtClean="0">
                <a:solidFill>
                  <a:srgbClr val="FF3300"/>
                </a:solidFill>
              </a:rPr>
              <a:t>J</a:t>
            </a:r>
            <a:r>
              <a:rPr lang="en-US" altLang="en-US" sz="3600" dirty="0" smtClean="0"/>
              <a:t>) is the SI unit of heat and energy.</a:t>
            </a:r>
          </a:p>
          <a:p>
            <a:pPr eaLnBrk="1" hangingPunct="1">
              <a:spcAft>
                <a:spcPct val="50000"/>
              </a:spcAft>
            </a:pPr>
            <a:r>
              <a:rPr lang="en-US" altLang="en-US" sz="3600" b="1" dirty="0" smtClean="0"/>
              <a:t>c</a:t>
            </a:r>
            <a:r>
              <a:rPr lang="en-US" altLang="en-US" sz="3600" dirty="0" smtClean="0"/>
              <a:t>alorie (</a:t>
            </a:r>
            <a:r>
              <a:rPr lang="en-US" altLang="en-US" sz="3600" b="1" dirty="0" err="1" smtClean="0">
                <a:solidFill>
                  <a:srgbClr val="FF3300"/>
                </a:solidFill>
              </a:rPr>
              <a:t>cal</a:t>
            </a:r>
            <a:r>
              <a:rPr lang="en-US" altLang="en-US" sz="3600" dirty="0" smtClean="0"/>
              <a:t>) is another commonly used unit of energy defined as the quantity of heat needed to raise the temperature of 1g of water 1</a:t>
            </a:r>
            <a:r>
              <a:rPr lang="en-US" altLang="en-US" sz="3600" baseline="30000" dirty="0" smtClean="0"/>
              <a:t>o</a:t>
            </a:r>
            <a:r>
              <a:rPr lang="en-US" altLang="en-US" sz="3600" dirty="0" smtClean="0"/>
              <a:t>C.</a:t>
            </a:r>
          </a:p>
          <a:p>
            <a:pPr eaLnBrk="1" hangingPunct="1">
              <a:spcAft>
                <a:spcPct val="50000"/>
              </a:spcAft>
            </a:pPr>
            <a:r>
              <a:rPr lang="en-US" altLang="en-US" sz="3600" dirty="0" smtClean="0"/>
              <a:t>4.184 J = 1 </a:t>
            </a:r>
            <a:r>
              <a:rPr lang="en-US" altLang="en-US" sz="3600" dirty="0" err="1" smtClean="0"/>
              <a:t>cal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Enthalpy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458200" cy="5257800"/>
          </a:xfrm>
        </p:spPr>
        <p:txBody>
          <a:bodyPr/>
          <a:lstStyle/>
          <a:p>
            <a:r>
              <a:rPr lang="en-US" altLang="en-US" sz="3600" dirty="0" smtClean="0"/>
              <a:t>Heat can be represented by either q or H.</a:t>
            </a:r>
          </a:p>
          <a:p>
            <a:r>
              <a:rPr lang="en-US" altLang="en-US" sz="3600" dirty="0" smtClean="0"/>
              <a:t>For systems at constant pressure, the heat content, q, is the same as a property of the system called enthalpy, H.  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>
                <a:sym typeface="Symbol" pitchFamily="18" charset="2"/>
              </a:rPr>
              <a:t>Since most reactions are carried out at constant pressure, q (heat) and H (enthalpy) are often used interchangeably.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Changes in enthalpy = </a:t>
            </a:r>
            <a:r>
              <a:rPr lang="en-US" altLang="en-US" sz="3600" dirty="0" smtClean="0">
                <a:sym typeface="Symbol" pitchFamily="18" charset="2"/>
              </a:rPr>
              <a:t>H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>
                <a:sym typeface="Symbol" pitchFamily="18" charset="2"/>
              </a:rPr>
              <a:t>q = H at constant pressure</a:t>
            </a:r>
          </a:p>
          <a:p>
            <a:endParaRPr lang="en-US" altLang="en-US" sz="3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Calorimetry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114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600" dirty="0" smtClean="0"/>
              <a:t>- The measurement of the heat into or out of a system for either chemical or physical processes is called </a:t>
            </a:r>
            <a:r>
              <a:rPr lang="en-US" sz="3600" dirty="0" err="1" smtClean="0"/>
              <a:t>calorimetry</a:t>
            </a:r>
            <a:r>
              <a:rPr lang="en-US" sz="3600" dirty="0" smtClean="0"/>
              <a:t>.</a:t>
            </a:r>
          </a:p>
          <a:p>
            <a:pPr>
              <a:buFont typeface="Monotype Sorts" pitchFamily="2" charset="2"/>
              <a:buNone/>
              <a:defRPr/>
            </a:pPr>
            <a:endParaRPr lang="en-US" sz="3600" dirty="0" smtClean="0"/>
          </a:p>
          <a:p>
            <a:pPr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Calorimeter—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3600" dirty="0" smtClean="0"/>
              <a:t>he device used to </a:t>
            </a:r>
            <a:r>
              <a:rPr lang="en-US" sz="3600" i="1" dirty="0" smtClean="0"/>
              <a:t>measure</a:t>
            </a:r>
            <a:r>
              <a:rPr lang="en-US" sz="3600" dirty="0" smtClean="0"/>
              <a:t> this absorption or release of heat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offeecupcalorimete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676275"/>
            <a:ext cx="4103688" cy="5486400"/>
          </a:xfrm>
          <a:noFill/>
        </p:spPr>
      </p:pic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5486400" y="838200"/>
            <a:ext cx="29718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4000" dirty="0">
                <a:solidFill>
                  <a:schemeClr val="tx2"/>
                </a:solidFill>
              </a:rPr>
              <a:t>Foam cups</a:t>
            </a:r>
            <a:r>
              <a:rPr lang="en-US" altLang="en-US" sz="4000" dirty="0"/>
              <a:t> are excellent heat insulators and are commonly used as simple calorimeters.</a:t>
            </a:r>
            <a:endParaRPr lang="en-US" altLang="en-US" sz="4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13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In any chemical reaction or change of physical state, heat is either released or absorbed. </a:t>
            </a:r>
          </a:p>
          <a:p>
            <a:pPr eaLnBrk="1" hangingPunct="1"/>
            <a:r>
              <a:rPr lang="en-US" altLang="en-US" sz="3600" dirty="0" smtClean="0"/>
              <a:t>In studying which direction heat flows, we use these two definitions:</a:t>
            </a:r>
          </a:p>
          <a:p>
            <a:pPr lvl="1" eaLnBrk="1" hangingPunct="1"/>
            <a:r>
              <a:rPr lang="en-US" altLang="en-US" sz="3200" dirty="0" smtClean="0"/>
              <a:t>the </a:t>
            </a:r>
            <a:r>
              <a:rPr lang="en-US" altLang="en-US" sz="3200" i="1" u="sng" dirty="0" smtClean="0">
                <a:solidFill>
                  <a:schemeClr val="tx2"/>
                </a:solidFill>
              </a:rPr>
              <a:t>system</a:t>
            </a:r>
            <a:r>
              <a:rPr lang="en-US" altLang="en-US" sz="3200" dirty="0" smtClean="0"/>
              <a:t> - the part of the universe on which you focus your attention</a:t>
            </a:r>
          </a:p>
          <a:p>
            <a:pPr lvl="1" eaLnBrk="1" hangingPunct="1"/>
            <a:r>
              <a:rPr lang="en-US" altLang="en-US" sz="3200" dirty="0" smtClean="0"/>
              <a:t>the </a:t>
            </a:r>
            <a:r>
              <a:rPr lang="en-US" altLang="en-US" sz="3200" i="1" u="sng" dirty="0" smtClean="0">
                <a:solidFill>
                  <a:schemeClr val="tx2"/>
                </a:solidFill>
              </a:rPr>
              <a:t>surroundings</a:t>
            </a:r>
            <a:r>
              <a:rPr lang="en-US" altLang="en-US" sz="3200" dirty="0" smtClean="0"/>
              <a:t> - includes everything else in the universe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8573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System vs. Surroundings</a:t>
            </a:r>
            <a:b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4000" dirty="0" smtClean="0"/>
              <a:t>Which way does the heat flow?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uild="p" bldLvl="5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FF33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809</Words>
  <Application>Microsoft Office PowerPoint</Application>
  <PresentationFormat>On-screen Show (4:3)</PresentationFormat>
  <Paragraphs>127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Monotype Sorts</vt:lpstr>
      <vt:lpstr>Symbol</vt:lpstr>
      <vt:lpstr>Times New Roman</vt:lpstr>
      <vt:lpstr>Wingdings</vt:lpstr>
      <vt:lpstr>Default Design</vt:lpstr>
      <vt:lpstr>Introduction to Thermochemistry</vt:lpstr>
      <vt:lpstr>PowerPoint Presentation</vt:lpstr>
      <vt:lpstr>Law of Conservation of Energy</vt:lpstr>
      <vt:lpstr>Heat</vt:lpstr>
      <vt:lpstr>Units of Heat</vt:lpstr>
      <vt:lpstr>Enthalpy</vt:lpstr>
      <vt:lpstr>Calorimetry</vt:lpstr>
      <vt:lpstr>PowerPoint Presentation</vt:lpstr>
      <vt:lpstr>System vs. Surroundings Which way does the heat flow?</vt:lpstr>
      <vt:lpstr>Exothermic or Endothermic</vt:lpstr>
      <vt:lpstr>Thermochemical Equations</vt:lpstr>
      <vt:lpstr>Exothermic Reactions</vt:lpstr>
      <vt:lpstr>Endothermic Reactions</vt:lpstr>
      <vt:lpstr>Exothermic or Endothermic? </vt:lpstr>
      <vt:lpstr>PowerPoint Presentation</vt:lpstr>
      <vt:lpstr>Phase Changes</vt:lpstr>
      <vt:lpstr>Phase Changes</vt:lpstr>
      <vt:lpstr>Heating Curve</vt:lpstr>
      <vt:lpstr>Heating Curve</vt:lpstr>
      <vt:lpstr>PowerPoint Presentation</vt:lpstr>
    </vt:vector>
  </TitlesOfParts>
  <Company>VBPS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Thermochemistry</dc:title>
  <dc:creator>VBPS</dc:creator>
  <cp:lastModifiedBy>Stephanie Reid</cp:lastModifiedBy>
  <cp:revision>82</cp:revision>
  <dcterms:created xsi:type="dcterms:W3CDTF">2004-03-26T17:16:42Z</dcterms:created>
  <dcterms:modified xsi:type="dcterms:W3CDTF">2016-02-02T14:45:04Z</dcterms:modified>
</cp:coreProperties>
</file>