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9"/>
  </p:notesMasterIdLst>
  <p:sldIdLst>
    <p:sldId id="387" r:id="rId2"/>
    <p:sldId id="388" r:id="rId3"/>
    <p:sldId id="389" r:id="rId4"/>
    <p:sldId id="390" r:id="rId5"/>
    <p:sldId id="391" r:id="rId6"/>
    <p:sldId id="410" r:id="rId7"/>
    <p:sldId id="392" r:id="rId8"/>
    <p:sldId id="402" r:id="rId9"/>
    <p:sldId id="396" r:id="rId10"/>
    <p:sldId id="397" r:id="rId11"/>
    <p:sldId id="403" r:id="rId12"/>
    <p:sldId id="404" r:id="rId13"/>
    <p:sldId id="393" r:id="rId14"/>
    <p:sldId id="394" r:id="rId15"/>
    <p:sldId id="405" r:id="rId16"/>
    <p:sldId id="406" r:id="rId17"/>
    <p:sldId id="407" r:id="rId18"/>
    <p:sldId id="408" r:id="rId19"/>
    <p:sldId id="409" r:id="rId20"/>
    <p:sldId id="411" r:id="rId21"/>
    <p:sldId id="412" r:id="rId22"/>
    <p:sldId id="413" r:id="rId23"/>
    <p:sldId id="398" r:id="rId24"/>
    <p:sldId id="399" r:id="rId25"/>
    <p:sldId id="414" r:id="rId26"/>
    <p:sldId id="415" r:id="rId27"/>
    <p:sldId id="39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6391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6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41A31-0C94-4955-A5E6-7D418CC419C6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CE5E9-8E39-451B-A95E-129A7AD7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400"/>
              <a:t>Notice mass is never a whole number, yet P=1 and N=1.</a:t>
            </a:r>
          </a:p>
          <a:p>
            <a:pPr>
              <a:spcBef>
                <a:spcPct val="0"/>
              </a:spcBef>
            </a:pPr>
            <a:endParaRPr lang="en-US" sz="1400"/>
          </a:p>
          <a:p>
            <a:pPr>
              <a:spcBef>
                <a:spcPct val="0"/>
              </a:spcBef>
            </a:pPr>
            <a:r>
              <a:rPr lang="en-US" sz="1400"/>
              <a:t>The final average mass should be close to the isotope that is most abundant.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0C40A-B7C3-4CD3-9307-75E6900F3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4F3BB-C207-4E99-85DD-5422D373B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CB6D3-0233-4710-8B26-5975B1DDC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B136B-1F34-473F-916F-3E038D8EF3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B082-9097-42F1-B34C-FE5BAEF2C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1D073-F89D-40BB-B2FD-60CCB2ED6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C41DE-C8E8-4F8C-B510-7B0426CE4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DBA92-0690-4B60-821C-FB6D45B34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EA12F-B9A5-4F77-BB02-E567E1AD81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6594-923D-46E0-8080-3B2544474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C864B3B-B7E1-459D-AB2C-A72A1EF37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C44D53-2A7E-40DE-8540-944ABBFBE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Atomic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8" y="1066801"/>
          <a:ext cx="8534403" cy="419099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6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8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Symbol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Atomic number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Mass Number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Protons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Neutrons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electrons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Sodium</a:t>
                      </a:r>
                      <a:endParaRPr lang="en-US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Br</a:t>
                      </a:r>
                      <a:endParaRPr lang="en-US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4953000" y="1447800"/>
          <a:ext cx="8397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6" name="Equation" r:id="rId3" imgW="622080" imgH="266400" progId="">
                  <p:embed/>
                </p:oleObj>
              </mc:Choice>
              <mc:Fallback>
                <p:oleObj name="Equation" r:id="rId3" imgW="622080" imgH="2664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8397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protons are there in Lithium-7?</a:t>
            </a:r>
          </a:p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neutrons are there in Lithium-7?</a:t>
            </a:r>
          </a:p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protons are there in Mg?</a:t>
            </a:r>
          </a:p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electrons are there in Mg?</a:t>
            </a:r>
          </a:p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neutrons are there in        ?</a:t>
            </a:r>
          </a:p>
          <a:p>
            <a:pPr marL="420624" indent="-38404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How many neutrons are there in Oxygen-18?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4953000"/>
          <a:ext cx="60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9" name="Equation" r:id="rId3" imgW="304560" imgH="291960" progId="">
                  <p:embed/>
                </p:oleObj>
              </mc:Choice>
              <mc:Fallback>
                <p:oleObj name="Equation" r:id="rId3" imgW="304560" imgH="291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6096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Atomic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Atoms of the same element (same # of protons), but with different numbers of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neutrons</a:t>
            </a:r>
            <a:r>
              <a:rPr lang="en-US" sz="3200" dirty="0"/>
              <a:t>.</a:t>
            </a:r>
          </a:p>
          <a:p>
            <a:endParaRPr lang="en-US" sz="1000" dirty="0"/>
          </a:p>
          <a:p>
            <a:pPr lvl="1"/>
            <a:r>
              <a:rPr lang="en-US" sz="3000" dirty="0"/>
              <a:t>Have different </a:t>
            </a:r>
            <a:r>
              <a:rPr lang="en-US" sz="3000" b="1" i="1" u="sng" dirty="0">
                <a:solidFill>
                  <a:schemeClr val="accent5">
                    <a:lumMod val="75000"/>
                  </a:schemeClr>
                </a:solidFill>
              </a:rPr>
              <a:t>mass</a:t>
            </a:r>
            <a:r>
              <a:rPr lang="en-US" sz="3000" dirty="0"/>
              <a:t> numbers (and </a:t>
            </a:r>
            <a:r>
              <a:rPr lang="en-US" sz="3000" b="1" i="1" dirty="0"/>
              <a:t>masses</a:t>
            </a:r>
            <a:r>
              <a:rPr lang="en-US" sz="3000" dirty="0"/>
              <a:t>)</a:t>
            </a:r>
          </a:p>
          <a:p>
            <a:pPr lvl="1"/>
            <a:endParaRPr lang="en-US" sz="1500" dirty="0"/>
          </a:p>
          <a:p>
            <a:pPr lvl="1"/>
            <a:r>
              <a:rPr lang="en-US" sz="3000" dirty="0"/>
              <a:t>Isotopes behave the </a:t>
            </a:r>
            <a:r>
              <a:rPr lang="en-US" sz="3000" b="1" i="1" u="sng" dirty="0">
                <a:solidFill>
                  <a:schemeClr val="accent5">
                    <a:lumMod val="75000"/>
                  </a:schemeClr>
                </a:solidFill>
              </a:rPr>
              <a:t>same</a:t>
            </a:r>
            <a:r>
              <a:rPr lang="en-US" sz="3000" dirty="0"/>
              <a:t> chemically because the still have the same number of protons and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 of Neon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63764"/>
          <a:ext cx="8229600" cy="3246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1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7" name="Equation" r:id="rId3" imgW="330120" imgH="228600" progId="">
                  <p:embed/>
                </p:oleObj>
              </mc:Choice>
              <mc:Fallback>
                <p:oleObj name="Equation" r:id="rId3" imgW="33012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50165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5" imgW="330120" imgH="228600" progId="">
                  <p:embed/>
                </p:oleObj>
              </mc:Choice>
              <mc:Fallback>
                <p:oleObj name="Equation" r:id="rId5" imgW="33012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71628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7" imgW="330120" imgH="228600" progId="">
                  <p:embed/>
                </p:oleObj>
              </mc:Choice>
              <mc:Fallback>
                <p:oleObj name="Equation" r:id="rId7" imgW="33012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76800" y="3048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32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6800" y="396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3200" y="3886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3124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10400" y="396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3124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104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752344"/>
            <a:ext cx="7772400" cy="1362456"/>
          </a:xfrm>
        </p:spPr>
        <p:txBody>
          <a:bodyPr/>
          <a:lstStyle/>
          <a:p>
            <a:pPr algn="ctr"/>
            <a:r>
              <a:rPr lang="en-US" sz="8800" dirty="0"/>
              <a:t>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 far, we have focused on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neutral</a:t>
            </a:r>
            <a:r>
              <a:rPr lang="en-US" sz="3200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/>
              <a:t>atoms</a:t>
            </a:r>
          </a:p>
          <a:p>
            <a:endParaRPr lang="en-US" sz="1200" dirty="0"/>
          </a:p>
          <a:p>
            <a:pPr lvl="1"/>
            <a:r>
              <a:rPr lang="en-US" sz="3000" dirty="0"/>
              <a:t>Have an </a:t>
            </a:r>
            <a:r>
              <a:rPr lang="en-US" sz="3000" b="1" i="1" u="sng" dirty="0">
                <a:solidFill>
                  <a:schemeClr val="accent5">
                    <a:lumMod val="75000"/>
                  </a:schemeClr>
                </a:solidFill>
              </a:rPr>
              <a:t>equal</a:t>
            </a:r>
            <a:r>
              <a:rPr lang="en-US" sz="3000" i="1" dirty="0"/>
              <a:t> </a:t>
            </a:r>
            <a:r>
              <a:rPr lang="en-US" sz="3000" dirty="0"/>
              <a:t>number of protons and electrons</a:t>
            </a:r>
          </a:p>
          <a:p>
            <a:pPr lvl="1"/>
            <a:endParaRPr lang="en-US" sz="1500" dirty="0"/>
          </a:p>
          <a:p>
            <a:r>
              <a:rPr lang="en-US" sz="3200" dirty="0"/>
              <a:t>We know the protons are tightly held in the nucleus</a:t>
            </a:r>
          </a:p>
          <a:p>
            <a:endParaRPr lang="en-US" sz="1200" dirty="0"/>
          </a:p>
          <a:p>
            <a:pPr lvl="1"/>
            <a:r>
              <a:rPr lang="en-US" sz="3200" dirty="0"/>
              <a:t>Held there by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nuclear</a:t>
            </a:r>
            <a:r>
              <a:rPr lang="en-US" sz="3200" i="1" dirty="0"/>
              <a:t> </a:t>
            </a:r>
            <a:r>
              <a:rPr lang="en-US" sz="3200" dirty="0"/>
              <a:t>forces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Electrons are scattered outside the nucleus</a:t>
            </a:r>
          </a:p>
          <a:p>
            <a:endParaRPr lang="en-US" sz="1200" dirty="0"/>
          </a:p>
          <a:p>
            <a:pPr lvl="1"/>
            <a:r>
              <a:rPr lang="en-US" sz="3200" dirty="0"/>
              <a:t>Less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restricted</a:t>
            </a:r>
            <a:r>
              <a:rPr lang="en-US" sz="3200" dirty="0"/>
              <a:t> and able to change</a:t>
            </a:r>
          </a:p>
          <a:p>
            <a:pPr lvl="1"/>
            <a:endParaRPr lang="en-US" sz="1600" dirty="0"/>
          </a:p>
          <a:p>
            <a:pPr lvl="1"/>
            <a:r>
              <a:rPr lang="en-US" sz="3200" dirty="0"/>
              <a:t>When an atom gains or loses electrons, it is called an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Electrons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Negative</a:t>
            </a:r>
            <a:r>
              <a:rPr lang="en-US" sz="3200" dirty="0"/>
              <a:t> charge</a:t>
            </a:r>
          </a:p>
          <a:p>
            <a:endParaRPr lang="en-US" sz="1000" dirty="0"/>
          </a:p>
          <a:p>
            <a:r>
              <a:rPr lang="en-US" sz="3200" dirty="0"/>
              <a:t>Called an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anion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Ex.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3398520"/>
          <a:ext cx="23368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3" name="Equation" r:id="rId3" imgW="342720" imgH="241200" progId="">
                  <p:embed/>
                </p:oleObj>
              </mc:Choice>
              <mc:Fallback>
                <p:oleObj name="Equation" r:id="rId3" imgW="342720" imgH="2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98520"/>
                        <a:ext cx="2336800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4998720"/>
          <a:ext cx="38862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Lose Electrons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Positive</a:t>
            </a:r>
            <a:r>
              <a:rPr lang="en-US" sz="3200" dirty="0"/>
              <a:t> charge</a:t>
            </a:r>
          </a:p>
          <a:p>
            <a:endParaRPr lang="en-US" sz="1000" dirty="0"/>
          </a:p>
          <a:p>
            <a:r>
              <a:rPr lang="en-US" sz="3200" dirty="0"/>
              <a:t>Called a </a:t>
            </a:r>
            <a:r>
              <a:rPr lang="en-US" sz="3200" b="1" i="1" u="sng" dirty="0" err="1">
                <a:solidFill>
                  <a:schemeClr val="accent5">
                    <a:lumMod val="75000"/>
                  </a:schemeClr>
                </a:solidFill>
              </a:rPr>
              <a:t>cation</a:t>
            </a:r>
            <a:endParaRPr lang="en-US" sz="3200" b="1" i="1" u="sng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pPr>
              <a:buNone/>
            </a:pPr>
            <a:r>
              <a:rPr lang="en-US" b="1" dirty="0"/>
              <a:t>Ex.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36900" y="3431858"/>
          <a:ext cx="2770188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7" name="Equation" r:id="rId3" imgW="406080" imgH="253800" progId="">
                  <p:embed/>
                </p:oleObj>
              </mc:Choice>
              <mc:Fallback>
                <p:oleObj name="Equation" r:id="rId3" imgW="406080" imgH="253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431858"/>
                        <a:ext cx="2770188" cy="173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5074920"/>
          <a:ext cx="38862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Smallest particles of an element that </a:t>
            </a:r>
            <a:r>
              <a:rPr lang="en-US" sz="3200" b="1" i="1" u="sng" dirty="0">
                <a:solidFill>
                  <a:schemeClr val="accent1"/>
                </a:solidFill>
              </a:rPr>
              <a:t>retains </a:t>
            </a:r>
            <a:r>
              <a:rPr lang="en-US" sz="3200" dirty="0"/>
              <a:t>the properties of that element</a:t>
            </a:r>
          </a:p>
          <a:p>
            <a:endParaRPr lang="en-US" sz="1500" dirty="0"/>
          </a:p>
          <a:p>
            <a:r>
              <a:rPr lang="en-US" sz="3200" dirty="0"/>
              <a:t>Three main subatomic particles</a:t>
            </a:r>
          </a:p>
          <a:p>
            <a:pPr lvl="1"/>
            <a:r>
              <a:rPr lang="en-US" sz="3200" dirty="0"/>
              <a:t>Proton</a:t>
            </a:r>
          </a:p>
          <a:p>
            <a:pPr lvl="1"/>
            <a:r>
              <a:rPr lang="en-US" sz="3200" dirty="0"/>
              <a:t>Neutron</a:t>
            </a:r>
          </a:p>
          <a:p>
            <a:pPr lvl="1"/>
            <a:r>
              <a:rPr lang="en-US" sz="3200" dirty="0"/>
              <a:t>Electron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752344"/>
            <a:ext cx="7772400" cy="1362456"/>
          </a:xfrm>
        </p:spPr>
        <p:txBody>
          <a:bodyPr/>
          <a:lstStyle/>
          <a:p>
            <a:pPr algn="ctr"/>
            <a:r>
              <a:rPr lang="en-US" sz="8800" dirty="0"/>
              <a:t>Summary</a:t>
            </a:r>
            <a:br>
              <a:rPr lang="en-US" sz="8800" dirty="0"/>
            </a:br>
            <a:r>
              <a:rPr lang="en-US" sz="4400" dirty="0"/>
              <a:t>Changes in Subatomic Particles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97000"/>
          <a:ext cx="7772400" cy="33808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3600" b="0" i="1" dirty="0">
                          <a:solidFill>
                            <a:schemeClr val="tx1"/>
                          </a:solidFill>
                        </a:rPr>
                        <a:t>Particle Changed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1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4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22098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Proton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31021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Neutron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0165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Electron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224926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n-lt"/>
              </a:rPr>
              <a:t>Different Element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3102114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Isotope </a:t>
            </a:r>
            <a:r>
              <a:rPr lang="en-US" sz="2000" dirty="0">
                <a:latin typeface="+mn-lt"/>
              </a:rPr>
              <a:t>(of same element)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4016514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Ion </a:t>
            </a:r>
            <a:r>
              <a:rPr lang="en-US" sz="2000" dirty="0">
                <a:latin typeface="+mn-lt"/>
              </a:rPr>
              <a:t>(of same element)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837944"/>
            <a:ext cx="7772400" cy="1362456"/>
          </a:xfrm>
        </p:spPr>
        <p:txBody>
          <a:bodyPr/>
          <a:lstStyle/>
          <a:p>
            <a:pPr algn="ctr"/>
            <a:r>
              <a:rPr lang="en-US" sz="6600" dirty="0"/>
              <a:t>Average Atomic Mass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Atomic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/>
              <a:t>The</a:t>
            </a:r>
            <a:r>
              <a:rPr lang="en-US" sz="3200" b="1" i="1" dirty="0"/>
              <a:t> actual</a:t>
            </a:r>
            <a:r>
              <a:rPr lang="en-US" sz="3200" dirty="0"/>
              <a:t> masses of protons, neutrons and electrons are all very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small</a:t>
            </a:r>
          </a:p>
          <a:p>
            <a:endParaRPr lang="en-US" sz="1500" b="1" i="1" u="sng" dirty="0">
              <a:solidFill>
                <a:schemeClr val="accent1"/>
              </a:solidFill>
            </a:endParaRPr>
          </a:p>
          <a:p>
            <a:r>
              <a:rPr lang="en-US" sz="3200" dirty="0"/>
              <a:t>Therefore, we compare the </a:t>
            </a:r>
            <a:r>
              <a:rPr lang="en-US" sz="3200" b="1" i="1" u="sng" dirty="0">
                <a:solidFill>
                  <a:schemeClr val="accent5">
                    <a:lumMod val="75000"/>
                  </a:schemeClr>
                </a:solidFill>
              </a:rPr>
              <a:t>relative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/>
              <a:t>masses of atoms</a:t>
            </a:r>
          </a:p>
          <a:p>
            <a:pPr lvl="1"/>
            <a:r>
              <a:rPr lang="en-US" sz="2800" dirty="0"/>
              <a:t>All relative to a </a:t>
            </a: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</a:rPr>
              <a:t>reference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/>
              <a:t>isotope as a standard</a:t>
            </a:r>
          </a:p>
          <a:p>
            <a:pPr lvl="1"/>
            <a:r>
              <a:rPr lang="en-US" sz="2800" dirty="0"/>
              <a:t>Scientists picked </a:t>
            </a: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</a:rPr>
              <a:t>Carbon-12</a:t>
            </a:r>
            <a:r>
              <a:rPr lang="en-US" sz="2800" dirty="0"/>
              <a:t> as the reference isotopes</a:t>
            </a:r>
          </a:p>
          <a:p>
            <a:pPr lvl="1"/>
            <a:r>
              <a:rPr lang="en-US" sz="2800" dirty="0"/>
              <a:t> Carbon-12 has a standardized mass of 12 </a:t>
            </a:r>
            <a:r>
              <a:rPr lang="en-US" sz="2800" dirty="0" err="1"/>
              <a:t>amu</a:t>
            </a:r>
            <a:r>
              <a:rPr lang="en-US" sz="2800" dirty="0"/>
              <a:t> (</a:t>
            </a: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</a:rPr>
              <a:t>atomic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/>
              <a:t>mass units)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Atomic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</a:t>
            </a:r>
            <a:r>
              <a:rPr lang="en-US" sz="3600" b="1" i="1" u="sng" dirty="0">
                <a:solidFill>
                  <a:schemeClr val="accent5">
                    <a:lumMod val="75000"/>
                  </a:schemeClr>
                </a:solidFill>
              </a:rPr>
              <a:t>weighted</a:t>
            </a:r>
            <a:r>
              <a:rPr lang="en-US" sz="3600" b="1" i="1" u="sng" dirty="0">
                <a:solidFill>
                  <a:schemeClr val="accent1"/>
                </a:solidFill>
              </a:rPr>
              <a:t> </a:t>
            </a:r>
            <a:r>
              <a:rPr lang="en-US" sz="3600" dirty="0"/>
              <a:t>average mass of the atoms in a </a:t>
            </a:r>
            <a:r>
              <a:rPr lang="en-US" sz="3600" b="1" i="1" u="sng" dirty="0">
                <a:solidFill>
                  <a:schemeClr val="accent5">
                    <a:lumMod val="75000"/>
                  </a:schemeClr>
                </a:solidFill>
              </a:rPr>
              <a:t>naturally</a:t>
            </a:r>
            <a:r>
              <a:rPr lang="en-US" sz="3600" dirty="0"/>
              <a:t> occurring sample of the element</a:t>
            </a:r>
          </a:p>
          <a:p>
            <a:endParaRPr lang="en-US" sz="1500" dirty="0"/>
          </a:p>
          <a:p>
            <a:r>
              <a:rPr lang="en-US" sz="3600" dirty="0"/>
              <a:t>**Have to take </a:t>
            </a:r>
            <a:r>
              <a:rPr lang="en-US" sz="3600" b="1" i="1" u="sng" dirty="0">
                <a:solidFill>
                  <a:schemeClr val="accent5">
                    <a:lumMod val="75000"/>
                  </a:schemeClr>
                </a:solidFill>
              </a:rPr>
              <a:t>isotopes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/>
              <a:t>and their relative </a:t>
            </a:r>
            <a:r>
              <a:rPr lang="en-US" sz="3600" b="1" i="1" u="sng" dirty="0">
                <a:solidFill>
                  <a:schemeClr val="accent5">
                    <a:lumMod val="75000"/>
                  </a:schemeClr>
                </a:solidFill>
              </a:rPr>
              <a:t>abundances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/>
              <a:t>into account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/>
              <a:t>Average Atomic Mass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6888163" cy="156368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 dirty="0">
                <a:latin typeface="Times New Roman" pitchFamily="18" charset="0"/>
              </a:rPr>
              <a:t>Isotope		Abundance	Mass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Boron-10		   19.0%		10 </a:t>
            </a:r>
            <a:r>
              <a:rPr lang="en-US" sz="3200" dirty="0" err="1">
                <a:latin typeface="Times New Roman" pitchFamily="18" charset="0"/>
              </a:rPr>
              <a:t>amu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Boron-11		   81.0%		11 </a:t>
            </a:r>
            <a:r>
              <a:rPr lang="en-US" sz="3200" dirty="0" err="1">
                <a:latin typeface="Times New Roman" pitchFamily="18" charset="0"/>
              </a:rPr>
              <a:t>amu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752600" y="4267200"/>
            <a:ext cx="5918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Boron-10: 0.190 x 10 =   1.90</a:t>
            </a:r>
          </a:p>
          <a:p>
            <a:r>
              <a:rPr lang="en-US" sz="3200" dirty="0">
                <a:latin typeface="Times New Roman" pitchFamily="18" charset="0"/>
              </a:rPr>
              <a:t>Boron-11: 0.810 x 11 =   </a:t>
            </a:r>
            <a:r>
              <a:rPr lang="en-US" sz="3200" u="sng" dirty="0">
                <a:latin typeface="Times New Roman" pitchFamily="18" charset="0"/>
              </a:rPr>
              <a:t>8.91</a:t>
            </a:r>
          </a:p>
          <a:p>
            <a:r>
              <a:rPr lang="en-US" sz="3200" dirty="0">
                <a:latin typeface="Times New Roman" pitchFamily="18" charset="0"/>
              </a:rPr>
              <a:t>				  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</a:rPr>
              <a:t>10.81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</a:rPr>
              <a:t>amu</a:t>
            </a:r>
            <a:endParaRPr lang="en-US" sz="320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5410200" y="5257800"/>
            <a:ext cx="25146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921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/>
              <a:t>Average Atomic Mass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91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dirty="0"/>
              <a:t>What is the atomic mass of chlorine given the information below?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590800"/>
            <a:ext cx="6888163" cy="156368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 dirty="0">
                <a:latin typeface="Times New Roman" pitchFamily="18" charset="0"/>
              </a:rPr>
              <a:t>Isotope		Abundance	Mass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Chlorine-35	   77.5%		35 </a:t>
            </a:r>
            <a:r>
              <a:rPr lang="en-US" sz="3200" dirty="0" err="1">
                <a:latin typeface="Times New Roman" pitchFamily="18" charset="0"/>
              </a:rPr>
              <a:t>amu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Chlorine-37	   22.5%		37 </a:t>
            </a:r>
            <a:r>
              <a:rPr lang="en-US" sz="3200" dirty="0" err="1">
                <a:latin typeface="Times New Roman" pitchFamily="18" charset="0"/>
              </a:rPr>
              <a:t>amu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24000" y="4495800"/>
            <a:ext cx="67393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Chlorine-35: 0.775 x 35 =   27.125</a:t>
            </a:r>
          </a:p>
          <a:p>
            <a:r>
              <a:rPr lang="en-US" sz="3200" dirty="0">
                <a:latin typeface="Times New Roman" pitchFamily="18" charset="0"/>
              </a:rPr>
              <a:t>Chlorine-37: 0.225 x 37 =     </a:t>
            </a:r>
            <a:r>
              <a:rPr lang="en-US" sz="3200" u="sng" dirty="0">
                <a:latin typeface="Times New Roman" pitchFamily="18" charset="0"/>
              </a:rPr>
              <a:t>8.325</a:t>
            </a:r>
          </a:p>
          <a:p>
            <a:r>
              <a:rPr lang="en-US" sz="3200" dirty="0">
                <a:latin typeface="Times New Roman" pitchFamily="18" charset="0"/>
              </a:rPr>
              <a:t>				 	 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</a:rPr>
              <a:t>35.45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</a:rPr>
              <a:t>amu</a:t>
            </a:r>
            <a:endParaRPr lang="en-US" sz="320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6019800" y="5486400"/>
            <a:ext cx="22860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Subatomic Particles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7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2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Relative 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Electron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e</a:t>
            </a:r>
            <a:r>
              <a:rPr lang="en-US" sz="2800" baseline="30000" dirty="0">
                <a:latin typeface="+mn-lt"/>
              </a:rPr>
              <a:t>-1</a:t>
            </a:r>
            <a:endParaRPr lang="en-US" sz="2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-1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0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895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Outside nucleus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Proton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p</a:t>
            </a:r>
            <a:r>
              <a:rPr lang="en-US" sz="2800" baseline="30000" dirty="0">
                <a:latin typeface="+mn-lt"/>
              </a:rPr>
              <a:t>+1</a:t>
            </a:r>
            <a:endParaRPr lang="en-US" sz="2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+1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38172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Inside nucleus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Neutron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36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n</a:t>
            </a:r>
            <a:r>
              <a:rPr lang="en-US" sz="2800" baseline="30000" dirty="0">
                <a:latin typeface="+mn-lt"/>
              </a:rPr>
              <a:t>0</a:t>
            </a:r>
            <a:endParaRPr lang="en-US" sz="28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47316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Inside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Atomic Number </a:t>
            </a:r>
          </a:p>
          <a:p>
            <a:endParaRPr lang="en-US" sz="1500" dirty="0"/>
          </a:p>
          <a:p>
            <a:pPr lvl="1"/>
            <a:r>
              <a:rPr lang="en-US" sz="3200" dirty="0"/>
              <a:t>Number of </a:t>
            </a:r>
            <a:r>
              <a:rPr lang="en-US" sz="3200" b="1" i="1" u="sng" dirty="0">
                <a:solidFill>
                  <a:schemeClr val="accent1"/>
                </a:solidFill>
              </a:rPr>
              <a:t>protons </a:t>
            </a:r>
            <a:r>
              <a:rPr lang="en-US" sz="3200" dirty="0"/>
              <a:t>in the nucleus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Determines the </a:t>
            </a:r>
            <a:r>
              <a:rPr lang="en-US" sz="3200" b="1" i="1" u="sng" dirty="0">
                <a:solidFill>
                  <a:schemeClr val="accent1"/>
                </a:solidFill>
              </a:rPr>
              <a:t>element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Since atoms are </a:t>
            </a:r>
            <a:r>
              <a:rPr lang="en-US" sz="3200" b="1" i="1" u="sng" dirty="0">
                <a:solidFill>
                  <a:schemeClr val="accent1"/>
                </a:solidFill>
              </a:rPr>
              <a:t>neutral</a:t>
            </a:r>
            <a:r>
              <a:rPr lang="en-US" sz="3200" dirty="0"/>
              <a:t>, the atomic number also tells us the number of </a:t>
            </a:r>
            <a:r>
              <a:rPr lang="en-US" sz="3200" b="1" i="1" u="sng" dirty="0">
                <a:solidFill>
                  <a:schemeClr val="accent1"/>
                </a:solidFill>
              </a:rPr>
              <a:t>electrons</a:t>
            </a:r>
            <a:r>
              <a:rPr lang="en-US" sz="3200" dirty="0"/>
              <a:t>!</a:t>
            </a: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085850" cy="121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7315200" y="1676400"/>
            <a:ext cx="381000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1828800"/>
            <a:ext cx="25908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Mass Number </a:t>
            </a:r>
          </a:p>
          <a:p>
            <a:endParaRPr lang="en-US" sz="1500" dirty="0"/>
          </a:p>
          <a:p>
            <a:pPr lvl="1"/>
            <a:r>
              <a:rPr lang="en-US" sz="3200" dirty="0"/>
              <a:t>Number of protons </a:t>
            </a:r>
            <a:r>
              <a:rPr lang="en-US" sz="3200" b="1" i="1" u="sng" dirty="0">
                <a:solidFill>
                  <a:schemeClr val="accent1"/>
                </a:solidFill>
              </a:rPr>
              <a:t>plus</a:t>
            </a:r>
            <a:r>
              <a:rPr lang="en-US" sz="3200" dirty="0"/>
              <a:t> the number of </a:t>
            </a:r>
            <a:r>
              <a:rPr lang="en-US" sz="3200" b="1" i="1" u="sng" dirty="0">
                <a:solidFill>
                  <a:schemeClr val="accent1"/>
                </a:solidFill>
              </a:rPr>
              <a:t>neutrons</a:t>
            </a:r>
          </a:p>
          <a:p>
            <a:pPr lvl="1"/>
            <a:endParaRPr lang="en-US" sz="1600" b="1" i="1" u="sng" dirty="0">
              <a:solidFill>
                <a:schemeClr val="accent1"/>
              </a:solidFill>
            </a:endParaRPr>
          </a:p>
          <a:p>
            <a:pPr lvl="2"/>
            <a:r>
              <a:rPr lang="en-US" sz="3200" b="1" i="1" dirty="0"/>
              <a:t>Mass #</a:t>
            </a:r>
            <a:r>
              <a:rPr lang="en-US" sz="3200" b="1" i="1" dirty="0">
                <a:solidFill>
                  <a:schemeClr val="accent1"/>
                </a:solidFill>
              </a:rPr>
              <a:t> = protons + neutrons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These are the two particles that really make up the </a:t>
            </a:r>
            <a:r>
              <a:rPr lang="en-US" sz="3200" b="1" i="1" u="sng" dirty="0">
                <a:solidFill>
                  <a:schemeClr val="accent1"/>
                </a:solidFill>
              </a:rPr>
              <a:t>mass</a:t>
            </a:r>
            <a:r>
              <a:rPr lang="en-US" sz="3200" dirty="0"/>
              <a:t> of the atom</a:t>
            </a:r>
          </a:p>
          <a:p>
            <a:pPr lvl="1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mass of an atom comes from particles in </a:t>
            </a:r>
            <a:r>
              <a:rPr lang="en-US" sz="3600" b="1" i="1" u="sng" dirty="0">
                <a:solidFill>
                  <a:schemeClr val="accent1"/>
                </a:solidFill>
              </a:rPr>
              <a:t>its nucleus</a:t>
            </a:r>
            <a:r>
              <a:rPr lang="en-US" sz="3600" b="1" i="1" dirty="0">
                <a:solidFill>
                  <a:schemeClr val="accent1"/>
                </a:solidFill>
              </a:rPr>
              <a:t> </a:t>
            </a:r>
          </a:p>
          <a:p>
            <a:endParaRPr lang="en-US" sz="1600" dirty="0"/>
          </a:p>
          <a:p>
            <a:r>
              <a:rPr lang="en-US" sz="3600" i="1" dirty="0"/>
              <a:t>The electron is </a:t>
            </a:r>
            <a:r>
              <a:rPr lang="en-US" sz="3600" i="1" dirty="0" err="1"/>
              <a:t>sooooo</a:t>
            </a:r>
            <a:r>
              <a:rPr lang="en-US" sz="3600" i="1" dirty="0"/>
              <a:t> small, we ignore its mass</a:t>
            </a:r>
            <a:endParaRPr lang="en-US" sz="3600" dirty="0"/>
          </a:p>
          <a:p>
            <a:pPr lvl="1"/>
            <a:endParaRPr lang="en-US" sz="1500" dirty="0"/>
          </a:p>
        </p:txBody>
      </p:sp>
      <p:pic>
        <p:nvPicPr>
          <p:cNvPr id="4" name="Picture 4" descr="protonmass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91000"/>
            <a:ext cx="4289425" cy="237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165475" y="2097088"/>
          <a:ext cx="28130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14120" imgH="164880" progId="">
                  <p:embed/>
                </p:oleObj>
              </mc:Choice>
              <mc:Fallback>
                <p:oleObj name="Equation" r:id="rId3" imgW="114120" imgH="164880" progId="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2097088"/>
                        <a:ext cx="281305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209800"/>
          <a:ext cx="240665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5" imgW="241200" imgH="241200" progId="">
                  <p:embed/>
                </p:oleObj>
              </mc:Choice>
              <mc:Fallback>
                <p:oleObj name="Equation" r:id="rId5" imgW="241200" imgH="241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2406650" cy="240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678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#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45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Atomic # 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1828800" y="2863334"/>
            <a:ext cx="914400" cy="32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2057400" y="3886200"/>
            <a:ext cx="838200" cy="439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362200" y="4572000"/>
          <a:ext cx="38862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0" y="45206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556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15-8 = </a:t>
            </a:r>
            <a:r>
              <a:rPr lang="en-US" sz="3200" b="1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054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33400" y="27432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600" dirty="0">
                <a:latin typeface="+mn-lt"/>
              </a:rPr>
              <a:t>Oxygen - 15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480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Mass #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058694" y="4228306"/>
            <a:ext cx="685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get Atomic and Mass #s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you are </a:t>
            </a:r>
            <a:r>
              <a:rPr lang="en-US" sz="3200" b="1" i="1" dirty="0"/>
              <a:t>not </a:t>
            </a:r>
            <a:r>
              <a:rPr lang="en-US" sz="3200" dirty="0"/>
              <a:t>given the </a:t>
            </a:r>
            <a:r>
              <a:rPr lang="en-US" sz="3200" i="1" dirty="0"/>
              <a:t>atomic</a:t>
            </a:r>
            <a:r>
              <a:rPr lang="en-US" sz="3200" dirty="0"/>
              <a:t> number, simply look at the </a:t>
            </a:r>
            <a:r>
              <a:rPr lang="en-US" sz="3200" b="1" i="1" u="sng" dirty="0">
                <a:solidFill>
                  <a:schemeClr val="accent1"/>
                </a:solidFill>
              </a:rPr>
              <a:t>periodic table.</a:t>
            </a:r>
          </a:p>
          <a:p>
            <a:endParaRPr lang="en-US" sz="1500" dirty="0"/>
          </a:p>
          <a:p>
            <a:r>
              <a:rPr lang="en-US" sz="3200" dirty="0"/>
              <a:t>If you are </a:t>
            </a:r>
            <a:r>
              <a:rPr lang="en-US" sz="3200" b="1" i="1" dirty="0"/>
              <a:t>not</a:t>
            </a:r>
            <a:r>
              <a:rPr lang="en-US" sz="3200" dirty="0"/>
              <a:t> given the </a:t>
            </a:r>
            <a:r>
              <a:rPr lang="en-US" sz="3200" i="1" dirty="0"/>
              <a:t>mass</a:t>
            </a:r>
            <a:r>
              <a:rPr lang="en-US" sz="3200" dirty="0"/>
              <a:t> number</a:t>
            </a:r>
          </a:p>
          <a:p>
            <a:endParaRPr lang="en-US" sz="1000" dirty="0"/>
          </a:p>
          <a:p>
            <a:pPr lvl="1"/>
            <a:r>
              <a:rPr lang="en-US" sz="2800" dirty="0"/>
              <a:t>If have protons and neutrons, </a:t>
            </a:r>
            <a:r>
              <a:rPr lang="en-US" sz="2800" b="1" i="1" u="sng" dirty="0">
                <a:solidFill>
                  <a:schemeClr val="accent1"/>
                </a:solidFill>
              </a:rPr>
              <a:t>add</a:t>
            </a:r>
            <a:r>
              <a:rPr lang="en-US" sz="2800" dirty="0"/>
              <a:t> them</a:t>
            </a:r>
          </a:p>
          <a:p>
            <a:pPr lvl="1"/>
            <a:endParaRPr lang="en-US" sz="1000" dirty="0"/>
          </a:p>
          <a:p>
            <a:pPr lvl="1"/>
            <a:r>
              <a:rPr lang="en-US" sz="2800" dirty="0"/>
              <a:t>If don’t have protons and neutrons, take the </a:t>
            </a:r>
            <a:r>
              <a:rPr lang="en-US" sz="2800" b="1" i="1" u="sng" dirty="0">
                <a:solidFill>
                  <a:schemeClr val="accent1"/>
                </a:solidFill>
              </a:rPr>
              <a:t>mass</a:t>
            </a:r>
            <a:r>
              <a:rPr lang="en-US" sz="2800" dirty="0"/>
              <a:t> from the periodic table and </a:t>
            </a:r>
            <a:r>
              <a:rPr lang="en-US" sz="2800" b="1" i="1" u="sng" dirty="0">
                <a:solidFill>
                  <a:schemeClr val="accent1"/>
                </a:solidFill>
              </a:rPr>
              <a:t>round</a:t>
            </a:r>
            <a:r>
              <a:rPr lang="en-US" sz="2800" b="1" i="1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to the nearest whole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18135</TotalTime>
  <Words>619</Words>
  <Application>Microsoft Office PowerPoint</Application>
  <PresentationFormat>On-screen Show (4:3)</PresentationFormat>
  <Paragraphs>177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Constantia</vt:lpstr>
      <vt:lpstr>Georgia</vt:lpstr>
      <vt:lpstr>Times New Roman</vt:lpstr>
      <vt:lpstr>Wingdings 2</vt:lpstr>
      <vt:lpstr>Flow</vt:lpstr>
      <vt:lpstr>Equation</vt:lpstr>
      <vt:lpstr>Basic Atomic Structure</vt:lpstr>
      <vt:lpstr>The Atom</vt:lpstr>
      <vt:lpstr>Subatomic Particles</vt:lpstr>
      <vt:lpstr>Distinguishing Atoms</vt:lpstr>
      <vt:lpstr>Distinguishing Atoms</vt:lpstr>
      <vt:lpstr>More on Mass</vt:lpstr>
      <vt:lpstr>Notation</vt:lpstr>
      <vt:lpstr>Notation</vt:lpstr>
      <vt:lpstr>How to get Atomic and Mass #s</vt:lpstr>
      <vt:lpstr>PowerPoint Presentation</vt:lpstr>
      <vt:lpstr>Practice </vt:lpstr>
      <vt:lpstr>More Atomic Structure</vt:lpstr>
      <vt:lpstr>Isotopes</vt:lpstr>
      <vt:lpstr>Isotopes of Neon</vt:lpstr>
      <vt:lpstr>Ions</vt:lpstr>
      <vt:lpstr>Ions</vt:lpstr>
      <vt:lpstr>Ions</vt:lpstr>
      <vt:lpstr>Gain Electrons</vt:lpstr>
      <vt:lpstr>Lose Electrons</vt:lpstr>
      <vt:lpstr>Summary Changes in Subatomic Particles</vt:lpstr>
      <vt:lpstr>PowerPoint Presentation</vt:lpstr>
      <vt:lpstr>Average Atomic Mass</vt:lpstr>
      <vt:lpstr>Atomic Mass</vt:lpstr>
      <vt:lpstr>Average Atomic Mass</vt:lpstr>
      <vt:lpstr>Average Atomic Mass</vt:lpstr>
      <vt:lpstr>Average Atomic Mass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 Look Inside the Atom</dc:title>
  <dc:creator>Sarah</dc:creator>
  <cp:lastModifiedBy>Stephanie Reid</cp:lastModifiedBy>
  <cp:revision>103</cp:revision>
  <dcterms:created xsi:type="dcterms:W3CDTF">2008-09-13T11:36:56Z</dcterms:created>
  <dcterms:modified xsi:type="dcterms:W3CDTF">2018-08-02T21:35:05Z</dcterms:modified>
</cp:coreProperties>
</file>