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321" r:id="rId2"/>
    <p:sldId id="349" r:id="rId3"/>
    <p:sldId id="369" r:id="rId4"/>
    <p:sldId id="348" r:id="rId5"/>
    <p:sldId id="350" r:id="rId6"/>
    <p:sldId id="324" r:id="rId7"/>
    <p:sldId id="375" r:id="rId8"/>
    <p:sldId id="325" r:id="rId9"/>
    <p:sldId id="266" r:id="rId10"/>
    <p:sldId id="403" r:id="rId11"/>
    <p:sldId id="379" r:id="rId12"/>
    <p:sldId id="327" r:id="rId13"/>
    <p:sldId id="385" r:id="rId14"/>
    <p:sldId id="328" r:id="rId15"/>
    <p:sldId id="386" r:id="rId16"/>
    <p:sldId id="404" r:id="rId17"/>
    <p:sldId id="405" r:id="rId18"/>
    <p:sldId id="408" r:id="rId19"/>
    <p:sldId id="409" r:id="rId20"/>
    <p:sldId id="411" r:id="rId21"/>
    <p:sldId id="410" r:id="rId22"/>
    <p:sldId id="387" r:id="rId23"/>
    <p:sldId id="388" r:id="rId24"/>
    <p:sldId id="389" r:id="rId25"/>
    <p:sldId id="390" r:id="rId26"/>
    <p:sldId id="391" r:id="rId27"/>
    <p:sldId id="392" r:id="rId28"/>
    <p:sldId id="402" r:id="rId29"/>
    <p:sldId id="396" r:id="rId30"/>
    <p:sldId id="397" r:id="rId31"/>
    <p:sldId id="393" r:id="rId32"/>
    <p:sldId id="394" r:id="rId33"/>
    <p:sldId id="398" r:id="rId34"/>
    <p:sldId id="399" r:id="rId35"/>
    <p:sldId id="400" r:id="rId36"/>
    <p:sldId id="401" r:id="rId37"/>
    <p:sldId id="395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91" autoAdjust="0"/>
  </p:normalViewPr>
  <p:slideViewPr>
    <p:cSldViewPr>
      <p:cViewPr varScale="1">
        <p:scale>
          <a:sx n="63" d="100"/>
          <a:sy n="63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3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0C40A-B7C3-4CD3-9307-75E6900F3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4F3BB-C207-4E99-85DD-5422D373B6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CB6D3-0233-4710-8B26-5975B1DDCB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C32A7-D530-465A-8868-4CB9280C2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C16A3-9874-44A4-A854-D5C9C272A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7902F-E672-4371-969E-53B6FE9E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B136B-1F34-473F-916F-3E038D8EF3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EB082-9097-42F1-B34C-FE5BAEF2C3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1D073-F89D-40BB-B2FD-60CCB2ED6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3C41DE-C8E8-4F8C-B510-7B0426CE4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2DBA92-0690-4B60-821C-FB6D45B34E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EA12F-B9A5-4F77-BB02-E567E1AD81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C6594-923D-46E0-8080-3B2544474A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C864B3B-B7E1-459D-AB2C-A72A1EF375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8C44D53-2A7E-40DE-8540-944ABBFBE0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he.com/physsci/chemistry/essentialchemistry/flash/ruther14.sw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8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0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1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785164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/>
              <a:t> The Atom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28536"/>
            <a:ext cx="7626096" cy="1752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dirty="0"/>
              <a:t>Develop a mental picture of what you think an atom looks like</a:t>
            </a:r>
          </a:p>
          <a:p>
            <a:pPr algn="ctr" eaLnBrk="1" hangingPunct="1">
              <a:defRPr/>
            </a:pPr>
            <a:endParaRPr lang="en-US" sz="4000" dirty="0"/>
          </a:p>
          <a:p>
            <a:pPr algn="ctr" eaLnBrk="1" hangingPunct="1">
              <a:defRPr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Thomson’s Model </a:t>
            </a:r>
            <a:r>
              <a:rPr lang="en-US" sz="3600" dirty="0"/>
              <a:t>(1897)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19300"/>
            <a:ext cx="8229600" cy="45339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endParaRPr lang="en-US" sz="3600" dirty="0"/>
          </a:p>
          <a:p>
            <a:pPr eaLnBrk="1" hangingPunct="1">
              <a:lnSpc>
                <a:spcPct val="90000"/>
              </a:lnSpc>
              <a:defRPr/>
            </a:pPr>
            <a:endParaRPr lang="en-US" sz="36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752600"/>
            <a:ext cx="8229600" cy="480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experiment similar to Thomson’s was used to discover a particle with a </a:t>
            </a:r>
            <a:r>
              <a:rPr kumimoji="0" lang="en-US" sz="3200" b="1" i="1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positive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charge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Scientists knew there had to be something that was positive in the atom: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atom is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neutral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 if there were negative particles (electrons), there must also be positive particles (protons)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Thomson’s Model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339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/>
              <a:t>Atom is made of a pudding-like positively-charged material with electrons scattered throughout it.</a:t>
            </a:r>
          </a:p>
          <a:p>
            <a:pPr>
              <a:defRPr/>
            </a:pPr>
            <a:endParaRPr lang="en-US" sz="1500" dirty="0"/>
          </a:p>
          <a:p>
            <a:pPr>
              <a:defRPr/>
            </a:pPr>
            <a:r>
              <a:rPr lang="en-US" sz="3600" dirty="0"/>
              <a:t>Called the “</a:t>
            </a:r>
            <a:r>
              <a:rPr lang="en-US" sz="3600" b="1" i="1" u="sng" dirty="0">
                <a:solidFill>
                  <a:schemeClr val="accent1"/>
                </a:solidFill>
              </a:rPr>
              <a:t>Plum Pudding </a:t>
            </a:r>
            <a:r>
              <a:rPr lang="en-US" sz="3600" dirty="0"/>
              <a:t>Model”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dirty="0"/>
          </a:p>
        </p:txBody>
      </p:sp>
      <p:pic>
        <p:nvPicPr>
          <p:cNvPr id="4" name="Picture 3" descr="plumpudd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4495800"/>
            <a:ext cx="1638300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Atomic Models – So Far…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0"/>
            <a:ext cx="2017713" cy="16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86000"/>
            <a:ext cx="20701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14400" y="388620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latin typeface="+mn-lt"/>
              </a:rPr>
              <a:t>Dalton</a:t>
            </a:r>
            <a:r>
              <a:rPr lang="en-US" sz="3600" dirty="0">
                <a:latin typeface="+mn-lt"/>
              </a:rPr>
              <a:t>  Solid Sphere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388620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latin typeface="+mn-lt"/>
              </a:rPr>
              <a:t>Thomson</a:t>
            </a:r>
            <a:r>
              <a:rPr lang="en-US" sz="3600" dirty="0">
                <a:latin typeface="+mn-lt"/>
              </a:rPr>
              <a:t>  Plum Pudding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Ernest Rutherford </a:t>
            </a:r>
            <a:r>
              <a:rPr lang="en-US" sz="3600" dirty="0"/>
              <a:t>(1911)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1" y="1943100"/>
            <a:ext cx="8077200" cy="45339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/>
              <a:t>Was conducting a lot of research with </a:t>
            </a:r>
            <a:r>
              <a:rPr lang="en-US" sz="3200" b="1" i="1" u="sng" dirty="0">
                <a:solidFill>
                  <a:schemeClr val="accent1"/>
                </a:solidFill>
              </a:rPr>
              <a:t>radioactive </a:t>
            </a:r>
            <a:r>
              <a:rPr lang="en-US" sz="3200" dirty="0"/>
              <a:t>materials</a:t>
            </a:r>
          </a:p>
          <a:p>
            <a:pPr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sz="3200" dirty="0"/>
              <a:t>Designed an experiment called the “Gold Foil Experiment” </a:t>
            </a:r>
          </a:p>
          <a:p>
            <a:pPr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sz="3200" dirty="0"/>
              <a:t>Bombarded gold foil with </a:t>
            </a:r>
            <a:r>
              <a:rPr lang="en-US" sz="3200" b="1" i="1" u="sng" dirty="0">
                <a:solidFill>
                  <a:schemeClr val="accent1"/>
                </a:solidFill>
              </a:rPr>
              <a:t>positive</a:t>
            </a:r>
            <a:r>
              <a:rPr lang="en-US" sz="3200" dirty="0"/>
              <a:t> radioactive particles, called alpha particles</a:t>
            </a:r>
          </a:p>
        </p:txBody>
      </p:sp>
      <p:pic>
        <p:nvPicPr>
          <p:cNvPr id="104450" name="Picture 2" descr="http://siliconcowboy.files.wordpress.com/2010/06/ernest-rutherfo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81000"/>
            <a:ext cx="1073891" cy="14007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Rutherford’s Model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/>
              <a:t>Discovered that atoms were mostly </a:t>
            </a:r>
            <a:r>
              <a:rPr lang="en-US" sz="3200" b="1" i="1" u="sng" dirty="0">
                <a:solidFill>
                  <a:schemeClr val="accent1"/>
                </a:solidFill>
              </a:rPr>
              <a:t>empty</a:t>
            </a:r>
            <a:r>
              <a:rPr lang="en-US" sz="3200" dirty="0"/>
              <a:t> space, but had a concentrated positively-charged space called the “nucleus”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5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/>
              <a:t>Negative electrons were </a:t>
            </a:r>
            <a:r>
              <a:rPr lang="en-US" sz="3200" b="1" i="1" u="sng" dirty="0">
                <a:solidFill>
                  <a:schemeClr val="accent1"/>
                </a:solidFill>
              </a:rPr>
              <a:t>scattered</a:t>
            </a:r>
            <a:r>
              <a:rPr lang="en-US" sz="3200" dirty="0"/>
              <a:t> around the outside of the nucleus.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/>
          </a:p>
        </p:txBody>
      </p:sp>
      <p:pic>
        <p:nvPicPr>
          <p:cNvPr id="67586" name="Picture 2" descr="http://sun.menloschool.org/~dspence/chemistry/atomic/images/model_rutherfor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800600"/>
            <a:ext cx="1885950" cy="1797759"/>
          </a:xfrm>
          <a:prstGeom prst="rect">
            <a:avLst/>
          </a:prstGeom>
          <a:noFill/>
        </p:spPr>
      </p:pic>
      <p:pic>
        <p:nvPicPr>
          <p:cNvPr id="67588" name="Picture 4" descr="http://sun.menloschool.org/~dspence/chemistry/atomic/images/model_thoms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876800"/>
            <a:ext cx="1581150" cy="1638026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3276600" y="56388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Atomic Models – So Far…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7" y="1676400"/>
            <a:ext cx="2017713" cy="16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676400"/>
            <a:ext cx="20701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2400" y="3352800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latin typeface="+mn-lt"/>
              </a:rPr>
              <a:t>Dalton</a:t>
            </a:r>
            <a:r>
              <a:rPr lang="en-US" sz="3600" dirty="0">
                <a:latin typeface="+mn-lt"/>
              </a:rPr>
              <a:t>  Solid Sphere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3351074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latin typeface="+mn-lt"/>
              </a:rPr>
              <a:t>Thomson</a:t>
            </a:r>
            <a:r>
              <a:rPr lang="en-US" sz="3600" dirty="0">
                <a:latin typeface="+mn-lt"/>
              </a:rPr>
              <a:t>  Plum Pudding</a:t>
            </a:r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6025" y="1682750"/>
            <a:ext cx="155257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943600" y="3352800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latin typeface="+mn-lt"/>
              </a:rPr>
              <a:t>Rutherford</a:t>
            </a:r>
            <a:r>
              <a:rPr lang="en-US" sz="3600" dirty="0">
                <a:latin typeface="+mn-lt"/>
              </a:rPr>
              <a:t>  Positive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Niels</a:t>
            </a:r>
            <a:r>
              <a:rPr lang="en-US" dirty="0"/>
              <a:t> Bohr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64080"/>
            <a:ext cx="8686800" cy="4693920"/>
          </a:xfrm>
        </p:spPr>
        <p:txBody>
          <a:bodyPr>
            <a:normAutofit/>
          </a:bodyPr>
          <a:lstStyle/>
          <a:p>
            <a:r>
              <a:rPr lang="en-US" sz="3200" dirty="0"/>
              <a:t>Danish physicist; 1913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3200" dirty="0"/>
              <a:t>Proposed a model of the atom in which the electrons are in fixed </a:t>
            </a:r>
            <a:r>
              <a:rPr lang="en-US" sz="3200" b="1" i="1" u="sng" dirty="0">
                <a:solidFill>
                  <a:schemeClr val="accent2">
                    <a:lumMod val="75000"/>
                  </a:schemeClr>
                </a:solidFill>
              </a:rPr>
              <a:t>orbits</a:t>
            </a:r>
          </a:p>
          <a:p>
            <a:endParaRPr lang="en-US" sz="1100" dirty="0"/>
          </a:p>
          <a:p>
            <a:pPr lvl="1"/>
            <a:r>
              <a:rPr lang="en-US" sz="3200" dirty="0"/>
              <a:t>Set </a:t>
            </a:r>
            <a:r>
              <a:rPr lang="en-US" sz="3200" b="1" i="1" u="sng" dirty="0">
                <a:solidFill>
                  <a:schemeClr val="accent2">
                    <a:lumMod val="75000"/>
                  </a:schemeClr>
                </a:solidFill>
              </a:rPr>
              <a:t>paths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/>
              <a:t>around the nucleus</a:t>
            </a:r>
          </a:p>
          <a:p>
            <a:pPr lvl="1"/>
            <a:endParaRPr lang="en-US" sz="1100" dirty="0"/>
          </a:p>
          <a:p>
            <a:pPr lvl="1"/>
            <a:r>
              <a:rPr lang="en-US" sz="3200" dirty="0"/>
              <a:t>Each orbit corresponds to a particular </a:t>
            </a:r>
            <a:r>
              <a:rPr lang="en-US" sz="3200" b="1" i="1" u="sng" dirty="0">
                <a:solidFill>
                  <a:schemeClr val="accent2">
                    <a:lumMod val="75000"/>
                  </a:schemeClr>
                </a:solidFill>
              </a:rPr>
              <a:t>energy level</a:t>
            </a:r>
            <a:r>
              <a:rPr lang="en-US" sz="3200" dirty="0"/>
              <a:t> where an electron can exist</a:t>
            </a:r>
          </a:p>
        </p:txBody>
      </p:sp>
      <p:pic>
        <p:nvPicPr>
          <p:cNvPr id="4" name="Picture 3" descr="BohrEF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96000" y="457200"/>
            <a:ext cx="1600200" cy="1684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Bohr Model</a:t>
            </a:r>
          </a:p>
        </p:txBody>
      </p:sp>
      <p:pic>
        <p:nvPicPr>
          <p:cNvPr id="4" name="Picture 3" descr="atom_stru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05000"/>
            <a:ext cx="6330950" cy="350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95400" y="58674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dirty="0">
                <a:solidFill>
                  <a:schemeClr val="accent2">
                    <a:lumMod val="75000"/>
                  </a:schemeClr>
                </a:solidFill>
              </a:rPr>
              <a:t>Planetary Model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Atomic Models – So Far…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1472078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123676"/>
            <a:ext cx="1536700" cy="122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8600" y="3810000"/>
            <a:ext cx="190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+mn-lt"/>
              </a:rPr>
              <a:t>Dalton</a:t>
            </a:r>
            <a:r>
              <a:rPr lang="en-US" sz="2800" dirty="0">
                <a:latin typeface="+mn-lt"/>
              </a:rPr>
              <a:t>  Solid Sphere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3796605"/>
            <a:ext cx="205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+mn-lt"/>
              </a:rPr>
              <a:t>Thomson</a:t>
            </a:r>
            <a:r>
              <a:rPr lang="en-US" sz="2800" dirty="0">
                <a:latin typeface="+mn-lt"/>
              </a:rPr>
              <a:t>  Plum Pudding</a:t>
            </a:r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4943" y="2057400"/>
            <a:ext cx="124725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48200" y="3796605"/>
            <a:ext cx="213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+mn-lt"/>
              </a:rPr>
              <a:t>Rutherford</a:t>
            </a:r>
            <a:r>
              <a:rPr lang="en-US" sz="2800" dirty="0">
                <a:latin typeface="+mn-lt"/>
              </a:rPr>
              <a:t>  Positive Nucleus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0" y="3810000"/>
            <a:ext cx="213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+mn-lt"/>
              </a:rPr>
              <a:t>Bohr</a:t>
            </a:r>
            <a:r>
              <a:rPr lang="en-US" sz="2800" dirty="0">
                <a:latin typeface="+mn-lt"/>
              </a:rPr>
              <a:t>  </a:t>
            </a:r>
          </a:p>
          <a:p>
            <a:pPr algn="ctr"/>
            <a:r>
              <a:rPr lang="en-US" sz="2800" dirty="0"/>
              <a:t>Electrons in Orbits</a:t>
            </a:r>
            <a:endParaRPr lang="en-US" sz="2800" dirty="0">
              <a:latin typeface="+mn-lt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1981200"/>
            <a:ext cx="1320800" cy="138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Modern Atomic Theory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/>
              <a:t>Developed by Louis de Broglie and Erwin Schrödinger</a:t>
            </a:r>
          </a:p>
          <a:p>
            <a:pPr eaLnBrk="1" hangingPunct="1">
              <a:lnSpc>
                <a:spcPct val="90000"/>
              </a:lnSpc>
            </a:pPr>
            <a:endParaRPr lang="en-US" sz="3200" dirty="0"/>
          </a:p>
          <a:p>
            <a:pPr eaLnBrk="1" hangingPunct="1">
              <a:lnSpc>
                <a:spcPct val="90000"/>
              </a:lnSpc>
            </a:pPr>
            <a:r>
              <a:rPr lang="en-US" sz="3600" dirty="0"/>
              <a:t>Electrons move in </a:t>
            </a:r>
            <a:r>
              <a:rPr lang="en-US" sz="3600" b="1" i="1" u="sng" dirty="0">
                <a:solidFill>
                  <a:schemeClr val="accent2">
                    <a:lumMod val="75000"/>
                  </a:schemeClr>
                </a:solidFill>
              </a:rPr>
              <a:t>indefinite</a:t>
            </a:r>
            <a:r>
              <a:rPr lang="en-US" sz="3600" dirty="0"/>
              <a:t> paths, and their exact locations can only be </a:t>
            </a:r>
            <a:r>
              <a:rPr lang="en-US" sz="3600" b="1" i="1" u="sng" dirty="0">
                <a:solidFill>
                  <a:schemeClr val="accent2">
                    <a:lumMod val="75000"/>
                  </a:schemeClr>
                </a:solidFill>
              </a:rPr>
              <a:t>predicted</a:t>
            </a:r>
            <a:r>
              <a:rPr lang="en-US" sz="3600" dirty="0"/>
              <a:t> based on their energy level.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/>
              <a:t>Atom Review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6172200" cy="472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/>
              <a:t>In this unit, we will investigate the history of the atom</a:t>
            </a:r>
          </a:p>
          <a:p>
            <a:pPr eaLnBrk="1" hangingPunct="1">
              <a:defRPr/>
            </a:pPr>
            <a:endParaRPr lang="en-US" sz="600" dirty="0"/>
          </a:p>
          <a:p>
            <a:r>
              <a:rPr lang="en-US" sz="3200" dirty="0"/>
              <a:t>An </a:t>
            </a:r>
            <a:r>
              <a:rPr lang="en-US" sz="3200" b="1" dirty="0"/>
              <a:t>element</a:t>
            </a:r>
            <a:r>
              <a:rPr lang="en-US" sz="3200" dirty="0"/>
              <a:t> is matter with a </a:t>
            </a:r>
            <a:r>
              <a:rPr lang="en-US" sz="3200" b="1" i="1" u="sng" dirty="0">
                <a:solidFill>
                  <a:schemeClr val="accent2">
                    <a:lumMod val="75000"/>
                  </a:schemeClr>
                </a:solidFill>
              </a:rPr>
              <a:t>fixed</a:t>
            </a:r>
            <a:r>
              <a:rPr lang="en-US" sz="3200" dirty="0"/>
              <a:t> composition – it is made of the same atoms</a:t>
            </a:r>
          </a:p>
          <a:p>
            <a:endParaRPr lang="en-US" sz="600" dirty="0"/>
          </a:p>
          <a:p>
            <a:r>
              <a:rPr lang="en-US" sz="3200" dirty="0"/>
              <a:t>An </a:t>
            </a:r>
            <a:r>
              <a:rPr lang="en-US" sz="3200" b="1" dirty="0"/>
              <a:t>atom</a:t>
            </a:r>
            <a:r>
              <a:rPr lang="en-US" sz="3200" dirty="0"/>
              <a:t> is the smallest piece of matter that still has the </a:t>
            </a:r>
            <a:r>
              <a:rPr lang="en-US" sz="3200" b="1" i="1" u="sng" dirty="0">
                <a:solidFill>
                  <a:schemeClr val="accent2">
                    <a:lumMod val="75000"/>
                  </a:schemeClr>
                </a:solidFill>
              </a:rPr>
              <a:t>properties</a:t>
            </a:r>
            <a:r>
              <a:rPr lang="en-US" sz="3200" dirty="0"/>
              <a:t> of its element.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/>
          </a:p>
        </p:txBody>
      </p:sp>
      <p:pic>
        <p:nvPicPr>
          <p:cNvPr id="4100" name="Picture 7" descr="http://www.strings.ph.qmul.ac.uk/~ramgosk/atom-with-electrons.gi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010400" y="2743200"/>
            <a:ext cx="1600200" cy="1600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Modern Atomic Theory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/>
              <a:t>Called the “</a:t>
            </a:r>
            <a:r>
              <a:rPr lang="en-US" sz="3600" b="1" i="1" u="sng" dirty="0">
                <a:solidFill>
                  <a:schemeClr val="accent2">
                    <a:lumMod val="75000"/>
                  </a:schemeClr>
                </a:solidFill>
              </a:rPr>
              <a:t>wave model</a:t>
            </a:r>
            <a:r>
              <a:rPr lang="en-US" sz="3600" dirty="0"/>
              <a:t>,” or quantum mechanical model</a:t>
            </a:r>
          </a:p>
          <a:p>
            <a:pPr eaLnBrk="1" hangingPunct="1">
              <a:lnSpc>
                <a:spcPct val="90000"/>
              </a:lnSpc>
            </a:pPr>
            <a:endParaRPr lang="en-US" sz="3200" dirty="0"/>
          </a:p>
          <a:p>
            <a:pPr eaLnBrk="1" hangingPunct="1">
              <a:lnSpc>
                <a:spcPct val="90000"/>
              </a:lnSpc>
            </a:pPr>
            <a:r>
              <a:rPr lang="en-US" sz="3600" dirty="0"/>
              <a:t>Simply put, we say the electrons move in “</a:t>
            </a:r>
            <a:r>
              <a:rPr lang="en-US" sz="3600" b="1" i="1" u="sng" dirty="0">
                <a:solidFill>
                  <a:schemeClr val="accent2">
                    <a:lumMod val="75000"/>
                  </a:schemeClr>
                </a:solidFill>
              </a:rPr>
              <a:t>Clouds</a:t>
            </a:r>
            <a:r>
              <a:rPr lang="en-US" sz="3600" dirty="0"/>
              <a:t>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7975"/>
            <a:ext cx="8458200" cy="11398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Electron Cloud Model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1752600"/>
            <a:ext cx="65532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/>
              <a:t>The </a:t>
            </a:r>
            <a:r>
              <a:rPr lang="en-US" sz="3600" b="1" i="1" u="sng" dirty="0">
                <a:solidFill>
                  <a:schemeClr val="accent2">
                    <a:lumMod val="75000"/>
                  </a:schemeClr>
                </a:solidFill>
              </a:rPr>
              <a:t>electron cloud </a:t>
            </a:r>
            <a:r>
              <a:rPr lang="en-US" sz="3600" dirty="0"/>
              <a:t>is the area around an atom’s nucleus where electrons are found</a:t>
            </a:r>
          </a:p>
          <a:p>
            <a:pPr eaLnBrk="1" hangingPunct="1"/>
            <a:endParaRPr lang="en-US" sz="1600" dirty="0"/>
          </a:p>
          <a:p>
            <a:r>
              <a:rPr lang="en-US" sz="3600" dirty="0"/>
              <a:t>The electron cloud is </a:t>
            </a:r>
            <a:r>
              <a:rPr lang="en-US" sz="3600" b="1" i="1" u="sng" dirty="0">
                <a:solidFill>
                  <a:schemeClr val="accent2">
                    <a:lumMod val="75000"/>
                  </a:schemeClr>
                </a:solidFill>
              </a:rPr>
              <a:t>MUCH </a:t>
            </a:r>
            <a:r>
              <a:rPr lang="en-US" sz="3600" b="1" i="1" u="sng" dirty="0" err="1">
                <a:solidFill>
                  <a:schemeClr val="accent2">
                    <a:lumMod val="75000"/>
                  </a:schemeClr>
                </a:solidFill>
              </a:rPr>
              <a:t>MUCH</a:t>
            </a:r>
            <a:r>
              <a:rPr lang="en-US" sz="3600" b="1" i="1" u="sng" dirty="0">
                <a:solidFill>
                  <a:schemeClr val="accent2">
                    <a:lumMod val="75000"/>
                  </a:schemeClr>
                </a:solidFill>
              </a:rPr>
              <a:t> BIGGER</a:t>
            </a:r>
            <a:r>
              <a:rPr lang="en-US" sz="3600" dirty="0"/>
              <a:t> ( around 100,000 times) larger than the nucleus</a:t>
            </a:r>
          </a:p>
          <a:p>
            <a:pPr eaLnBrk="1" hangingPunct="1"/>
            <a:endParaRPr lang="en-US" sz="3600" dirty="0"/>
          </a:p>
          <a:p>
            <a:pPr eaLnBrk="1" hangingPunct="1"/>
            <a:endParaRPr lang="en-US" sz="2800" dirty="0"/>
          </a:p>
        </p:txBody>
      </p:sp>
      <p:pic>
        <p:nvPicPr>
          <p:cNvPr id="16389" name="Picture 5" descr="electron_cloud_sm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76999" y="2667000"/>
            <a:ext cx="2204457" cy="2286000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Atom Structure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Atom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Smallest particles of an element that </a:t>
            </a:r>
            <a:r>
              <a:rPr lang="en-US" sz="3200" b="1" i="1" u="sng" dirty="0">
                <a:solidFill>
                  <a:schemeClr val="accent1"/>
                </a:solidFill>
              </a:rPr>
              <a:t>retains </a:t>
            </a:r>
            <a:r>
              <a:rPr lang="en-US" sz="3200" dirty="0"/>
              <a:t>the properties of that element</a:t>
            </a:r>
          </a:p>
          <a:p>
            <a:endParaRPr lang="en-US" sz="1500" dirty="0"/>
          </a:p>
          <a:p>
            <a:r>
              <a:rPr lang="en-US" sz="3200" dirty="0"/>
              <a:t>Three main subatomic particles</a:t>
            </a:r>
          </a:p>
          <a:p>
            <a:pPr lvl="1"/>
            <a:r>
              <a:rPr lang="en-US" sz="3200" dirty="0"/>
              <a:t>Proton</a:t>
            </a:r>
          </a:p>
          <a:p>
            <a:pPr lvl="1"/>
            <a:r>
              <a:rPr lang="en-US" sz="3200" dirty="0"/>
              <a:t>Neutron</a:t>
            </a:r>
          </a:p>
          <a:p>
            <a:pPr lvl="1"/>
            <a:r>
              <a:rPr lang="en-US" sz="3200" dirty="0"/>
              <a:t>Electron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Subatomic Particles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67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423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Particle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Symbol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Charge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Relative Mass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Location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7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7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7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058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Electron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0" y="3058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e</a:t>
            </a:r>
            <a:r>
              <a:rPr lang="en-US" sz="2800" baseline="30000" dirty="0">
                <a:latin typeface="+mn-lt"/>
              </a:rPr>
              <a:t>-1</a:t>
            </a:r>
            <a:endParaRPr lang="en-US" sz="2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3058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-1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86400" y="3058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0 </a:t>
            </a:r>
            <a:r>
              <a:rPr lang="en-US" sz="2800" dirty="0" err="1">
                <a:latin typeface="+mn-lt"/>
              </a:rPr>
              <a:t>amu</a:t>
            </a:r>
            <a:endParaRPr lang="en-US" sz="2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28956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Outside nucleus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" y="39797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Proton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3600" y="39797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p</a:t>
            </a:r>
            <a:r>
              <a:rPr lang="en-US" sz="2800" baseline="30000" dirty="0">
                <a:latin typeface="+mn-lt"/>
              </a:rPr>
              <a:t>+1</a:t>
            </a:r>
            <a:endParaRPr lang="en-US" sz="28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0" y="39797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+1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86400" y="39797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 </a:t>
            </a:r>
            <a:r>
              <a:rPr lang="en-US" sz="2800" dirty="0" err="1">
                <a:latin typeface="+mn-lt"/>
              </a:rPr>
              <a:t>amu</a:t>
            </a:r>
            <a:endParaRPr lang="en-US" sz="28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6600" y="3817203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Inside nucleus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400" y="48179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Neutron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33600" y="48179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n</a:t>
            </a:r>
            <a:r>
              <a:rPr lang="en-US" sz="2800" baseline="30000" dirty="0">
                <a:latin typeface="+mn-lt"/>
              </a:rPr>
              <a:t>0</a:t>
            </a:r>
            <a:endParaRPr lang="en-US" sz="28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0" y="48179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86400" y="4817983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 </a:t>
            </a:r>
            <a:r>
              <a:rPr lang="en-US" sz="2800" dirty="0" err="1">
                <a:latin typeface="+mn-lt"/>
              </a:rPr>
              <a:t>amu</a:t>
            </a:r>
            <a:endParaRPr lang="en-US" sz="28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86600" y="4731603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Inside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Distinguishing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Atomic Number (Z)</a:t>
            </a:r>
          </a:p>
          <a:p>
            <a:endParaRPr lang="en-US" sz="1500" dirty="0"/>
          </a:p>
          <a:p>
            <a:pPr lvl="1"/>
            <a:r>
              <a:rPr lang="en-US" sz="3200" dirty="0"/>
              <a:t>Number of </a:t>
            </a:r>
            <a:r>
              <a:rPr lang="en-US" sz="3200" b="1" i="1" u="sng" dirty="0">
                <a:solidFill>
                  <a:schemeClr val="accent1"/>
                </a:solidFill>
              </a:rPr>
              <a:t>protons </a:t>
            </a:r>
            <a:r>
              <a:rPr lang="en-US" sz="3200" dirty="0"/>
              <a:t>in the nucleus</a:t>
            </a:r>
          </a:p>
          <a:p>
            <a:pPr lvl="1"/>
            <a:endParaRPr lang="en-US" sz="1500" dirty="0"/>
          </a:p>
          <a:p>
            <a:pPr lvl="1"/>
            <a:r>
              <a:rPr lang="en-US" sz="3200" dirty="0"/>
              <a:t>Determines the </a:t>
            </a:r>
            <a:r>
              <a:rPr lang="en-US" sz="3200" b="1" i="1" u="sng" dirty="0">
                <a:solidFill>
                  <a:schemeClr val="accent1"/>
                </a:solidFill>
              </a:rPr>
              <a:t>element</a:t>
            </a:r>
          </a:p>
          <a:p>
            <a:pPr lvl="1"/>
            <a:endParaRPr lang="en-US" sz="1500" dirty="0"/>
          </a:p>
          <a:p>
            <a:pPr lvl="1"/>
            <a:r>
              <a:rPr lang="en-US" sz="3200" dirty="0"/>
              <a:t>Since atoms are </a:t>
            </a:r>
            <a:r>
              <a:rPr lang="en-US" sz="3200" b="1" i="1" u="sng" dirty="0">
                <a:solidFill>
                  <a:schemeClr val="accent1"/>
                </a:solidFill>
              </a:rPr>
              <a:t>neutral</a:t>
            </a:r>
            <a:r>
              <a:rPr lang="en-US" sz="3200" dirty="0"/>
              <a:t>, the atomic number also tells us the number of </a:t>
            </a:r>
            <a:r>
              <a:rPr lang="en-US" sz="3200" b="1" i="1" u="sng" dirty="0">
                <a:solidFill>
                  <a:schemeClr val="accent1"/>
                </a:solidFill>
              </a:rPr>
              <a:t>electrons</a:t>
            </a:r>
            <a:r>
              <a:rPr lang="en-US" sz="3200" dirty="0"/>
              <a:t>!</a:t>
            </a:r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447800"/>
            <a:ext cx="1085850" cy="1213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7315200" y="1676400"/>
            <a:ext cx="381000" cy="2286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572000" y="1828800"/>
            <a:ext cx="2590800" cy="3810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Distinguishing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Mass Number (A)</a:t>
            </a:r>
          </a:p>
          <a:p>
            <a:endParaRPr lang="en-US" sz="1500" dirty="0"/>
          </a:p>
          <a:p>
            <a:pPr lvl="1"/>
            <a:r>
              <a:rPr lang="en-US" sz="3200" dirty="0"/>
              <a:t>Number of protons </a:t>
            </a:r>
            <a:r>
              <a:rPr lang="en-US" sz="3200" b="1" i="1" u="sng" dirty="0">
                <a:solidFill>
                  <a:schemeClr val="accent1"/>
                </a:solidFill>
              </a:rPr>
              <a:t>plus</a:t>
            </a:r>
            <a:r>
              <a:rPr lang="en-US" sz="3200" dirty="0"/>
              <a:t> the number of </a:t>
            </a:r>
            <a:r>
              <a:rPr lang="en-US" sz="3200" b="1" i="1" u="sng" dirty="0">
                <a:solidFill>
                  <a:schemeClr val="accent1"/>
                </a:solidFill>
              </a:rPr>
              <a:t>neutrons</a:t>
            </a:r>
          </a:p>
          <a:p>
            <a:pPr lvl="1"/>
            <a:endParaRPr lang="en-US" sz="1500" dirty="0"/>
          </a:p>
          <a:p>
            <a:pPr lvl="1"/>
            <a:r>
              <a:rPr lang="en-US" sz="3200" dirty="0"/>
              <a:t>These are the two particles that really make up the </a:t>
            </a:r>
            <a:r>
              <a:rPr lang="en-US" sz="3200" b="1" i="1" u="sng" dirty="0">
                <a:solidFill>
                  <a:schemeClr val="accent1"/>
                </a:solidFill>
              </a:rPr>
              <a:t>mass</a:t>
            </a:r>
            <a:r>
              <a:rPr lang="en-US" sz="3200" dirty="0"/>
              <a:t> of the atom</a:t>
            </a:r>
          </a:p>
          <a:p>
            <a:pPr lvl="1"/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3165475" y="2097088"/>
          <a:ext cx="281305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2" name="Equation" r:id="rId3" imgW="114120" imgH="164880" progId="Equation.DSMT4">
                  <p:embed/>
                </p:oleObj>
              </mc:Choice>
              <mc:Fallback>
                <p:oleObj name="Equation" r:id="rId3" imgW="114120" imgH="164880" progId="Equation.DSMT4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5" y="2097088"/>
                        <a:ext cx="281305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0" y="2209800"/>
          <a:ext cx="240665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3" name="Equation" r:id="rId5" imgW="241200" imgH="241200" progId="Equation.DSMT4">
                  <p:embed/>
                </p:oleObj>
              </mc:Choice>
              <mc:Fallback>
                <p:oleObj name="Equation" r:id="rId5" imgW="24120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09800"/>
                        <a:ext cx="2406650" cy="240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6786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Mass # (A)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7454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Atomic # (Z)</a:t>
            </a: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1828800" y="2863334"/>
            <a:ext cx="914400" cy="3226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</p:cNvCxnSpPr>
          <p:nvPr/>
        </p:nvCxnSpPr>
        <p:spPr>
          <a:xfrm flipV="1">
            <a:off x="2057400" y="3886200"/>
            <a:ext cx="838200" cy="439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362200" y="4572000"/>
          <a:ext cx="388620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Protons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Electrons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Neutrons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0" y="45206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9600" y="5562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15-8 = </a:t>
            </a:r>
            <a:r>
              <a:rPr lang="en-US" sz="3200" b="1" dirty="0"/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50540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14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533400" y="2743200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6600" dirty="0">
                <a:latin typeface="+mn-lt"/>
              </a:rPr>
              <a:t>Oxygen - 15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0" y="4800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Mass # (A)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6058694" y="4228306"/>
            <a:ext cx="6858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A and 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If you are </a:t>
            </a:r>
            <a:r>
              <a:rPr lang="en-US" sz="3200" b="1" i="1" dirty="0"/>
              <a:t>not </a:t>
            </a:r>
            <a:r>
              <a:rPr lang="en-US" sz="3200" dirty="0"/>
              <a:t>given the </a:t>
            </a:r>
            <a:r>
              <a:rPr lang="en-US" sz="3200" i="1" dirty="0"/>
              <a:t>atomic</a:t>
            </a:r>
            <a:r>
              <a:rPr lang="en-US" sz="3200" dirty="0"/>
              <a:t> number, simply look at the </a:t>
            </a:r>
            <a:r>
              <a:rPr lang="en-US" sz="3200" b="1" i="1" u="sng" dirty="0">
                <a:solidFill>
                  <a:schemeClr val="accent1"/>
                </a:solidFill>
              </a:rPr>
              <a:t>periodic table.</a:t>
            </a:r>
          </a:p>
          <a:p>
            <a:endParaRPr lang="en-US" sz="1500" dirty="0"/>
          </a:p>
          <a:p>
            <a:r>
              <a:rPr lang="en-US" sz="3200" dirty="0"/>
              <a:t>If you are </a:t>
            </a:r>
            <a:r>
              <a:rPr lang="en-US" sz="3200" b="1" i="1" dirty="0"/>
              <a:t>not</a:t>
            </a:r>
            <a:r>
              <a:rPr lang="en-US" sz="3200" dirty="0"/>
              <a:t> given the </a:t>
            </a:r>
            <a:r>
              <a:rPr lang="en-US" sz="3200" i="1" dirty="0"/>
              <a:t>mass</a:t>
            </a:r>
            <a:r>
              <a:rPr lang="en-US" sz="3200" dirty="0"/>
              <a:t> number</a:t>
            </a:r>
          </a:p>
          <a:p>
            <a:endParaRPr lang="en-US" sz="1000" dirty="0"/>
          </a:p>
          <a:p>
            <a:pPr lvl="1"/>
            <a:r>
              <a:rPr lang="en-US" sz="2800" dirty="0"/>
              <a:t>If have protons and neutrons, </a:t>
            </a:r>
            <a:r>
              <a:rPr lang="en-US" sz="2800" b="1" i="1" u="sng" dirty="0">
                <a:solidFill>
                  <a:schemeClr val="accent1"/>
                </a:solidFill>
              </a:rPr>
              <a:t>add</a:t>
            </a:r>
            <a:r>
              <a:rPr lang="en-US" sz="2800" dirty="0"/>
              <a:t> them</a:t>
            </a:r>
          </a:p>
          <a:p>
            <a:pPr lvl="1"/>
            <a:endParaRPr lang="en-US" sz="1000" dirty="0"/>
          </a:p>
          <a:p>
            <a:pPr lvl="1"/>
            <a:r>
              <a:rPr lang="en-US" sz="2800" dirty="0"/>
              <a:t>If don’t have protons and neutrons, take the </a:t>
            </a:r>
            <a:r>
              <a:rPr lang="en-US" sz="2800" b="1" i="1" u="sng" dirty="0">
                <a:solidFill>
                  <a:schemeClr val="accent1"/>
                </a:solidFill>
              </a:rPr>
              <a:t>mass</a:t>
            </a:r>
            <a:r>
              <a:rPr lang="en-US" sz="2800" dirty="0"/>
              <a:t> from the periodic table and </a:t>
            </a:r>
            <a:r>
              <a:rPr lang="en-US" sz="2800" b="1" i="1" u="sng" dirty="0">
                <a:solidFill>
                  <a:schemeClr val="accent1"/>
                </a:solidFill>
              </a:rPr>
              <a:t>round </a:t>
            </a:r>
            <a:r>
              <a:rPr lang="en-US" sz="2800" dirty="0"/>
              <a:t>to the nearest whole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14400"/>
            <a:ext cx="7772400" cy="1362456"/>
          </a:xfrm>
        </p:spPr>
        <p:txBody>
          <a:bodyPr/>
          <a:lstStyle/>
          <a:p>
            <a:pPr algn="ctr"/>
            <a:r>
              <a:rPr lang="en-US" dirty="0"/>
              <a:t>The Atom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3062288"/>
            <a:ext cx="7772400" cy="1509712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Important People and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0998" y="1066801"/>
          <a:ext cx="8534403" cy="419099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561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6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883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Name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Symbol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Atomic number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Mass Number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# of Protons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# of Neutrons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# of electrons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13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Sodium</a:t>
                      </a:r>
                      <a:endParaRPr lang="en-US" sz="2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13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/>
                        <a:t>Br</a:t>
                      </a:r>
                      <a:endParaRPr lang="en-US" sz="2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Georgia"/>
                        <a:ea typeface="Times New Roman"/>
                        <a:cs typeface="Times New Roman"/>
                      </a:endParaRPr>
                    </a:p>
                  </a:txBody>
                  <a:tcPr marL="63135" marR="631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8785" name="Object 1"/>
          <p:cNvGraphicFramePr>
            <a:graphicFrameLocks noChangeAspect="1"/>
          </p:cNvGraphicFramePr>
          <p:nvPr/>
        </p:nvGraphicFramePr>
        <p:xfrm>
          <a:off x="5029200" y="1489075"/>
          <a:ext cx="855663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6" name="Equation" r:id="rId3" imgW="850680" imgH="266400" progId="Equation.DSMT4">
                  <p:embed/>
                </p:oleObj>
              </mc:Choice>
              <mc:Fallback>
                <p:oleObj name="Equation" r:id="rId3" imgW="850680" imgH="2664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489075"/>
                        <a:ext cx="855663" cy="26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Isotopes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Atoms of the same element (same # of protons), but with different numbers of </a:t>
            </a:r>
            <a:r>
              <a:rPr lang="en-US" sz="3200" b="1" i="1" u="sng" dirty="0">
                <a:solidFill>
                  <a:schemeClr val="accent1"/>
                </a:solidFill>
              </a:rPr>
              <a:t>neutrons</a:t>
            </a:r>
            <a:r>
              <a:rPr lang="en-US" sz="3200" dirty="0"/>
              <a:t>.</a:t>
            </a:r>
          </a:p>
          <a:p>
            <a:endParaRPr lang="en-US" sz="1000" dirty="0"/>
          </a:p>
          <a:p>
            <a:pPr lvl="1"/>
            <a:r>
              <a:rPr lang="en-US" sz="3000" dirty="0"/>
              <a:t>Have different </a:t>
            </a:r>
            <a:r>
              <a:rPr lang="en-US" sz="3000" b="1" i="1" u="sng" dirty="0">
                <a:solidFill>
                  <a:schemeClr val="accent1"/>
                </a:solidFill>
              </a:rPr>
              <a:t>mass</a:t>
            </a:r>
            <a:r>
              <a:rPr lang="en-US" sz="3000" dirty="0"/>
              <a:t> numbers (and </a:t>
            </a:r>
            <a:r>
              <a:rPr lang="en-US" sz="3000" b="1" i="1" dirty="0"/>
              <a:t>masses</a:t>
            </a:r>
            <a:r>
              <a:rPr lang="en-US" sz="3000" dirty="0"/>
              <a:t>)</a:t>
            </a:r>
          </a:p>
          <a:p>
            <a:pPr lvl="1"/>
            <a:endParaRPr lang="en-US" sz="1500" dirty="0"/>
          </a:p>
          <a:p>
            <a:pPr lvl="1"/>
            <a:r>
              <a:rPr lang="en-US" sz="3000" dirty="0"/>
              <a:t>Isotopes behave the </a:t>
            </a:r>
            <a:r>
              <a:rPr lang="en-US" sz="3000" b="1" i="1" u="sng" dirty="0">
                <a:solidFill>
                  <a:schemeClr val="accent1"/>
                </a:solidFill>
              </a:rPr>
              <a:t>same</a:t>
            </a:r>
            <a:r>
              <a:rPr lang="en-US" sz="3000" dirty="0"/>
              <a:t> chemically because the still have the same number of protons and electrons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Isotopes of Neon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63764"/>
          <a:ext cx="8229600" cy="32464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16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6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Protons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6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Electrons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6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Neutrons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71800" y="2133600"/>
          <a:ext cx="1155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7" name="Equation" r:id="rId3" imgW="330120" imgH="228600" progId="Equation.DSMT4">
                  <p:embed/>
                </p:oleObj>
              </mc:Choice>
              <mc:Fallback>
                <p:oleObj name="Equation" r:id="rId3" imgW="3301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33600"/>
                        <a:ext cx="11557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5016500" y="2133600"/>
          <a:ext cx="1155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8" name="Equation" r:id="rId5" imgW="330120" imgH="228600" progId="Equation.DSMT4">
                  <p:embed/>
                </p:oleObj>
              </mc:Choice>
              <mc:Fallback>
                <p:oleObj name="Equation" r:id="rId5" imgW="33012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2133600"/>
                        <a:ext cx="11557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6" name="Object 4"/>
          <p:cNvGraphicFramePr>
            <a:graphicFrameLocks noChangeAspect="1"/>
          </p:cNvGraphicFramePr>
          <p:nvPr/>
        </p:nvGraphicFramePr>
        <p:xfrm>
          <a:off x="7162800" y="2133600"/>
          <a:ext cx="1155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9" name="Equation" r:id="rId7" imgW="330120" imgH="228600" progId="Equation.DSMT4">
                  <p:embed/>
                </p:oleObj>
              </mc:Choice>
              <mc:Fallback>
                <p:oleObj name="Equation" r:id="rId7" imgW="3301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133600"/>
                        <a:ext cx="11557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76800" y="3048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43200" y="4734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76800" y="3962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43200" y="3886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43200" y="3124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10400" y="3962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10400" y="3124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10400" y="4734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6800" y="47345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n-lt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Atomic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3200" dirty="0"/>
              <a:t>The</a:t>
            </a:r>
            <a:r>
              <a:rPr lang="en-US" sz="3200" b="1" i="1" dirty="0"/>
              <a:t> actual</a:t>
            </a:r>
            <a:r>
              <a:rPr lang="en-US" sz="3200" dirty="0"/>
              <a:t> masses of protons, neutrons and electrons are all very </a:t>
            </a:r>
            <a:r>
              <a:rPr lang="en-US" sz="3200" b="1" i="1" u="sng" dirty="0">
                <a:solidFill>
                  <a:schemeClr val="accent1"/>
                </a:solidFill>
              </a:rPr>
              <a:t>small</a:t>
            </a:r>
          </a:p>
          <a:p>
            <a:endParaRPr lang="en-US" sz="1500" b="1" i="1" u="sng" dirty="0">
              <a:solidFill>
                <a:schemeClr val="accent1"/>
              </a:solidFill>
            </a:endParaRPr>
          </a:p>
          <a:p>
            <a:r>
              <a:rPr lang="en-US" sz="3200" dirty="0"/>
              <a:t>Therefore, we compare the </a:t>
            </a:r>
            <a:r>
              <a:rPr lang="en-US" sz="3200" b="1" i="1" u="sng" dirty="0">
                <a:solidFill>
                  <a:schemeClr val="accent1"/>
                </a:solidFill>
              </a:rPr>
              <a:t>relative</a:t>
            </a:r>
            <a:r>
              <a:rPr lang="en-US" sz="3200" dirty="0"/>
              <a:t> masses of atoms</a:t>
            </a:r>
          </a:p>
          <a:p>
            <a:pPr lvl="1"/>
            <a:r>
              <a:rPr lang="en-US" sz="2800" dirty="0"/>
              <a:t>All relative to a </a:t>
            </a:r>
            <a:r>
              <a:rPr lang="en-US" sz="2800" b="1" i="1" u="sng" dirty="0">
                <a:solidFill>
                  <a:schemeClr val="accent1"/>
                </a:solidFill>
              </a:rPr>
              <a:t>reference</a:t>
            </a:r>
            <a:r>
              <a:rPr lang="en-US" sz="2800" dirty="0"/>
              <a:t> isotope as a standard</a:t>
            </a:r>
          </a:p>
          <a:p>
            <a:pPr lvl="1"/>
            <a:r>
              <a:rPr lang="en-US" sz="2800" dirty="0"/>
              <a:t>Scientists picked </a:t>
            </a:r>
            <a:r>
              <a:rPr lang="en-US" sz="2800" b="1" i="1" u="sng" dirty="0">
                <a:solidFill>
                  <a:schemeClr val="accent1"/>
                </a:solidFill>
              </a:rPr>
              <a:t>Carbon-12</a:t>
            </a:r>
            <a:r>
              <a:rPr lang="en-US" sz="2800" dirty="0"/>
              <a:t> as the reference isotopes</a:t>
            </a:r>
          </a:p>
          <a:p>
            <a:pPr lvl="1"/>
            <a:r>
              <a:rPr lang="en-US" sz="2800" dirty="0"/>
              <a:t> Carbon-12 has a standardized mass of 12 </a:t>
            </a:r>
            <a:r>
              <a:rPr lang="en-US" sz="2800" dirty="0" err="1"/>
              <a:t>amu</a:t>
            </a:r>
            <a:r>
              <a:rPr lang="en-US" sz="2800" dirty="0"/>
              <a:t> (</a:t>
            </a:r>
            <a:r>
              <a:rPr lang="en-US" sz="2800" b="1" i="1" u="sng" dirty="0">
                <a:solidFill>
                  <a:schemeClr val="accent1"/>
                </a:solidFill>
              </a:rPr>
              <a:t>atomic</a:t>
            </a:r>
            <a:r>
              <a:rPr lang="en-US" sz="2800" dirty="0"/>
              <a:t> mass units)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Atomic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</a:t>
            </a:r>
            <a:r>
              <a:rPr lang="en-US" sz="3600" b="1" i="1" u="sng" dirty="0">
                <a:solidFill>
                  <a:schemeClr val="accent1"/>
                </a:solidFill>
              </a:rPr>
              <a:t>weighted </a:t>
            </a:r>
            <a:r>
              <a:rPr lang="en-US" sz="3600" dirty="0"/>
              <a:t>average mass of the atoms in a </a:t>
            </a:r>
            <a:r>
              <a:rPr lang="en-US" sz="3600" b="1" i="1" u="sng" dirty="0">
                <a:solidFill>
                  <a:schemeClr val="accent1"/>
                </a:solidFill>
              </a:rPr>
              <a:t>naturally</a:t>
            </a:r>
            <a:r>
              <a:rPr lang="en-US" sz="3600" dirty="0"/>
              <a:t> occurring sample of the element</a:t>
            </a:r>
          </a:p>
          <a:p>
            <a:endParaRPr lang="en-US" sz="1500" dirty="0"/>
          </a:p>
          <a:p>
            <a:r>
              <a:rPr lang="en-US" sz="3600" dirty="0"/>
              <a:t>**Have to take </a:t>
            </a:r>
            <a:r>
              <a:rPr lang="en-US" sz="3600" b="1" i="1" u="sng" dirty="0">
                <a:solidFill>
                  <a:schemeClr val="accent1"/>
                </a:solidFill>
              </a:rPr>
              <a:t>isotopes</a:t>
            </a:r>
            <a:r>
              <a:rPr lang="en-US" sz="3600" dirty="0"/>
              <a:t> and their relative </a:t>
            </a:r>
            <a:r>
              <a:rPr lang="en-US" sz="3600" b="1" i="1" u="sng" dirty="0">
                <a:solidFill>
                  <a:schemeClr val="accent1"/>
                </a:solidFill>
              </a:rPr>
              <a:t>abundances </a:t>
            </a:r>
            <a:r>
              <a:rPr lang="en-US" sz="3600" dirty="0"/>
              <a:t>into account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38912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dirty="0"/>
              <a:t>Element X has 2 natural isotopes.  The isotope with a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mass of 10.012amu (</a:t>
            </a:r>
            <a:r>
              <a:rPr lang="en-US" baseline="30000" dirty="0"/>
              <a:t>10</a:t>
            </a:r>
            <a:r>
              <a:rPr lang="en-US" dirty="0"/>
              <a:t>X) has a relative abundance of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19.91%.  The isotope with a mass of 11.002amu (</a:t>
            </a:r>
            <a:r>
              <a:rPr lang="en-US" baseline="30000" dirty="0"/>
              <a:t>11</a:t>
            </a:r>
            <a:r>
              <a:rPr lang="en-US" dirty="0"/>
              <a:t>X) has a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relative abundance of 80.09%.  Calculate the atomic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mass of this element.</a:t>
            </a:r>
          </a:p>
          <a:p>
            <a:pPr>
              <a:spcBef>
                <a:spcPts val="0"/>
              </a:spcBef>
              <a:buNone/>
            </a:pPr>
            <a:endParaRPr lang="en-US" sz="15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200" b="1" dirty="0"/>
              <a:t>Atomic mass = sum of the </a:t>
            </a:r>
            <a:r>
              <a:rPr lang="en-US" sz="2200" b="1" i="1" dirty="0"/>
              <a:t>contributions</a:t>
            </a:r>
            <a:r>
              <a:rPr lang="en-US" sz="2200" b="1" dirty="0"/>
              <a:t> of the two isotopes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isotope of copper is more abundant: copper-63 or copper-65?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Democritus</a:t>
            </a:r>
          </a:p>
        </p:txBody>
      </p:sp>
      <p:pic>
        <p:nvPicPr>
          <p:cNvPr id="5124" name="Picture 5" descr="Democritus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10200" y="228600"/>
            <a:ext cx="1854899" cy="2038350"/>
          </a:xfrm>
          <a:noFill/>
        </p:spPr>
      </p:pic>
      <p:sp>
        <p:nvSpPr>
          <p:cNvPr id="1269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2476500"/>
            <a:ext cx="8153400" cy="38481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Greek philosopher; ~400 BC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5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First suggested the existence of </a:t>
            </a:r>
            <a:r>
              <a:rPr lang="en-US" sz="3600" b="1" i="1" u="sng" dirty="0">
                <a:solidFill>
                  <a:schemeClr val="accent1"/>
                </a:solidFill>
              </a:rPr>
              <a:t>tiny</a:t>
            </a:r>
            <a:r>
              <a:rPr lang="en-US" sz="3600" dirty="0"/>
              <a:t> particles that make up matter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5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Called these particles “</a:t>
            </a:r>
            <a:r>
              <a:rPr lang="en-US" sz="3600" b="1" i="1" u="sng" dirty="0" err="1">
                <a:solidFill>
                  <a:schemeClr val="accent1"/>
                </a:solidFill>
              </a:rPr>
              <a:t>atomos</a:t>
            </a:r>
            <a:r>
              <a:rPr lang="en-US" sz="3600" dirty="0"/>
              <a:t>” meaning “indivisible”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John Dalton</a:t>
            </a:r>
          </a:p>
        </p:txBody>
      </p:sp>
      <p:pic>
        <p:nvPicPr>
          <p:cNvPr id="7172" name="Picture 7" descr="http://reich-chemistry.wikispaces.com/file/view/john_dalton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00800" y="457200"/>
            <a:ext cx="1828800" cy="1911637"/>
          </a:xfrm>
          <a:noFill/>
        </p:spPr>
      </p:pic>
      <p:sp>
        <p:nvSpPr>
          <p:cNvPr id="1290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600200"/>
            <a:ext cx="86106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/>
              <a:t>England - 1800s</a:t>
            </a:r>
          </a:p>
          <a:p>
            <a:pPr eaLnBrk="1" hangingPunct="1">
              <a:defRPr/>
            </a:pPr>
            <a:endParaRPr lang="en-US" sz="1200" dirty="0"/>
          </a:p>
          <a:p>
            <a:pPr eaLnBrk="1" hangingPunct="1">
              <a:defRPr/>
            </a:pPr>
            <a:r>
              <a:rPr lang="en-US" sz="3600" dirty="0"/>
              <a:t>Began the modern process of atom discovery</a:t>
            </a:r>
          </a:p>
          <a:p>
            <a:pPr eaLnBrk="1" hangingPunct="1">
              <a:defRPr/>
            </a:pPr>
            <a:endParaRPr lang="en-US" sz="1200" dirty="0"/>
          </a:p>
          <a:p>
            <a:pPr eaLnBrk="1" hangingPunct="1">
              <a:defRPr/>
            </a:pPr>
            <a:r>
              <a:rPr lang="en-US" sz="3600" dirty="0"/>
              <a:t>Studied the </a:t>
            </a:r>
            <a:r>
              <a:rPr lang="en-US" sz="3600" b="1" i="1" u="sng" dirty="0">
                <a:solidFill>
                  <a:schemeClr val="accent1"/>
                </a:solidFill>
              </a:rPr>
              <a:t>ratios</a:t>
            </a:r>
            <a:r>
              <a:rPr lang="en-US" sz="3600" dirty="0"/>
              <a:t> in which elements combine in chemical reactions</a:t>
            </a:r>
          </a:p>
          <a:p>
            <a:pPr eaLnBrk="1" hangingPunct="1">
              <a:defRPr/>
            </a:pPr>
            <a:endParaRPr lang="en-US" sz="1200" dirty="0"/>
          </a:p>
          <a:p>
            <a:pPr eaLnBrk="1" hangingPunct="1">
              <a:defRPr/>
            </a:pPr>
            <a:r>
              <a:rPr lang="en-US" sz="3600" dirty="0"/>
              <a:t>Developed a </a:t>
            </a:r>
            <a:r>
              <a:rPr lang="en-US" sz="3600" b="1" i="1" u="sng" dirty="0">
                <a:solidFill>
                  <a:schemeClr val="accent1"/>
                </a:solidFill>
              </a:rPr>
              <a:t>theory</a:t>
            </a:r>
            <a:r>
              <a:rPr lang="en-US" sz="3600" dirty="0"/>
              <a:t> to </a:t>
            </a:r>
            <a:r>
              <a:rPr lang="en-US" sz="3600" i="1" dirty="0"/>
              <a:t>explain</a:t>
            </a:r>
            <a:r>
              <a:rPr lang="en-US" sz="3600" dirty="0"/>
              <a:t> his findings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Dalton’s Atomic Theory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lnSpcReduction="10000"/>
          </a:bodyPr>
          <a:lstStyle/>
          <a:p>
            <a:pPr marL="742950" indent="-74295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3600" dirty="0"/>
              <a:t>All matter is composed of extremely small, </a:t>
            </a:r>
            <a:r>
              <a:rPr lang="en-US" sz="3600" b="1" i="1" u="sng" dirty="0">
                <a:solidFill>
                  <a:schemeClr val="accent1"/>
                </a:solidFill>
              </a:rPr>
              <a:t>indivisible</a:t>
            </a:r>
            <a:r>
              <a:rPr lang="en-US" sz="3600" dirty="0"/>
              <a:t> particles called atoms.</a:t>
            </a:r>
          </a:p>
          <a:p>
            <a:pPr eaLnBrk="1" hangingPunct="1">
              <a:lnSpc>
                <a:spcPct val="90000"/>
              </a:lnSpc>
              <a:buFont typeface="+mj-lt"/>
              <a:buAutoNum type="arabicParenR"/>
              <a:defRPr/>
            </a:pPr>
            <a:endParaRPr lang="en-US" sz="1200" dirty="0"/>
          </a:p>
          <a:p>
            <a:pPr marL="742950" indent="-742950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3600" dirty="0"/>
              <a:t>Atoms cannot be </a:t>
            </a:r>
            <a:r>
              <a:rPr lang="en-US" sz="3600" b="1" i="1" u="sng" dirty="0">
                <a:solidFill>
                  <a:schemeClr val="accent1"/>
                </a:solidFill>
              </a:rPr>
              <a:t>subdivided</a:t>
            </a:r>
            <a:r>
              <a:rPr lang="en-US" sz="3600" dirty="0"/>
              <a:t>, created, or destroyed.</a:t>
            </a:r>
          </a:p>
          <a:p>
            <a:pPr>
              <a:lnSpc>
                <a:spcPct val="90000"/>
              </a:lnSpc>
              <a:buFont typeface="+mj-lt"/>
              <a:buAutoNum type="arabicParenR"/>
              <a:defRPr/>
            </a:pPr>
            <a:endParaRPr lang="en-US" sz="1200" dirty="0"/>
          </a:p>
          <a:p>
            <a:pPr marL="742950" indent="-742950" eaLnBrk="1" hangingPunct="1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3600" dirty="0"/>
              <a:t>Atoms of the same element are </a:t>
            </a:r>
            <a:r>
              <a:rPr lang="en-US" sz="3600" b="1" i="1" u="sng" dirty="0">
                <a:solidFill>
                  <a:schemeClr val="accent1"/>
                </a:solidFill>
              </a:rPr>
              <a:t>identical</a:t>
            </a:r>
            <a:r>
              <a:rPr lang="en-US" sz="3600" dirty="0"/>
              <a:t>; atoms of different elements are </a:t>
            </a:r>
            <a:r>
              <a:rPr lang="en-US" sz="3600" b="1" i="1" u="sng" dirty="0">
                <a:solidFill>
                  <a:schemeClr val="accent1"/>
                </a:solidFill>
              </a:rPr>
              <a:t>different</a:t>
            </a:r>
            <a:r>
              <a:rPr lang="en-US" sz="3600" dirty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Dalton’s Atomic Theory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eaLnBrk="1" hangingPunct="1">
              <a:lnSpc>
                <a:spcPct val="90000"/>
              </a:lnSpc>
              <a:buFont typeface="+mj-lt"/>
              <a:buAutoNum type="arabicParenR" startAt="4"/>
              <a:defRPr/>
            </a:pPr>
            <a:r>
              <a:rPr lang="en-US" sz="3600" dirty="0"/>
              <a:t>Atoms of different elements combine in simple </a:t>
            </a:r>
            <a:r>
              <a:rPr lang="en-US" sz="3600" b="1" i="1" u="sng" dirty="0">
                <a:solidFill>
                  <a:schemeClr val="accent1"/>
                </a:solidFill>
              </a:rPr>
              <a:t>whole</a:t>
            </a:r>
            <a:r>
              <a:rPr lang="en-US" sz="3600" dirty="0"/>
              <a:t> number ratios to form chemical compounds.</a:t>
            </a:r>
          </a:p>
          <a:p>
            <a:pPr eaLnBrk="1" hangingPunct="1">
              <a:lnSpc>
                <a:spcPct val="90000"/>
              </a:lnSpc>
              <a:buFont typeface="+mj-lt"/>
              <a:buAutoNum type="arabicParenR" startAt="4"/>
              <a:defRPr/>
            </a:pPr>
            <a:endParaRPr lang="en-US" sz="1200" dirty="0"/>
          </a:p>
          <a:p>
            <a:pPr marL="742950" indent="-742950" eaLnBrk="1" hangingPunct="1">
              <a:lnSpc>
                <a:spcPct val="90000"/>
              </a:lnSpc>
              <a:buFont typeface="+mj-lt"/>
              <a:buAutoNum type="arabicParenR" startAt="4"/>
              <a:defRPr/>
            </a:pPr>
            <a:r>
              <a:rPr lang="en-US" sz="3600" dirty="0"/>
              <a:t>In chemical reactions, atoms are </a:t>
            </a:r>
            <a:r>
              <a:rPr lang="en-US" sz="3600" b="1" i="1" u="sng" dirty="0">
                <a:solidFill>
                  <a:schemeClr val="accent1"/>
                </a:solidFill>
              </a:rPr>
              <a:t>combined</a:t>
            </a:r>
            <a:r>
              <a:rPr lang="en-US" sz="3600" dirty="0"/>
              <a:t>, separated, or </a:t>
            </a:r>
            <a:r>
              <a:rPr lang="en-US" sz="3600" b="1" i="1" u="sng" dirty="0">
                <a:solidFill>
                  <a:schemeClr val="accent1"/>
                </a:solidFill>
              </a:rPr>
              <a:t>rearranged</a:t>
            </a:r>
            <a:r>
              <a:rPr lang="en-US" sz="3600" dirty="0"/>
              <a:t>.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 startAt="4"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Atomic Models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524000"/>
            <a:ext cx="3714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" y="52578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n-lt"/>
              </a:rPr>
              <a:t>Solid, indivisible sphere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Thomson’s Model </a:t>
            </a:r>
            <a:r>
              <a:rPr lang="en-US" sz="3600" dirty="0"/>
              <a:t>(1897)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19300"/>
            <a:ext cx="8229600" cy="45339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dirty="0"/>
              <a:t>JJ Thomson discovered that gases have negatively- charged particles using a device called a Cathode Ray Tube.</a:t>
            </a:r>
          </a:p>
          <a:p>
            <a:pPr>
              <a:lnSpc>
                <a:spcPct val="90000"/>
              </a:lnSpc>
              <a:defRPr/>
            </a:pPr>
            <a:endParaRPr lang="en-US" sz="12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/>
              <a:t>Thomson called the particles that made up the beam ‘</a:t>
            </a:r>
            <a:r>
              <a:rPr lang="en-US" sz="3600" b="1" i="1" u="sng" dirty="0">
                <a:solidFill>
                  <a:schemeClr val="accent1"/>
                </a:solidFill>
              </a:rPr>
              <a:t>electrons</a:t>
            </a:r>
            <a:r>
              <a:rPr lang="en-US" sz="3600" dirty="0"/>
              <a:t>’.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500" dirty="0"/>
          </a:p>
          <a:p>
            <a:pPr>
              <a:lnSpc>
                <a:spcPct val="90000"/>
              </a:lnSpc>
              <a:defRPr/>
            </a:pPr>
            <a:r>
              <a:rPr lang="en-US" sz="3600" dirty="0"/>
              <a:t>Thomson discovers that </a:t>
            </a:r>
            <a:r>
              <a:rPr lang="en-US" sz="3600" b="1" i="1" u="sng" dirty="0">
                <a:solidFill>
                  <a:schemeClr val="accent1"/>
                </a:solidFill>
              </a:rPr>
              <a:t>all elements </a:t>
            </a:r>
            <a:r>
              <a:rPr lang="en-US" sz="3600" dirty="0"/>
              <a:t>have electrons! </a:t>
            </a:r>
          </a:p>
          <a:p>
            <a:pPr>
              <a:lnSpc>
                <a:spcPct val="90000"/>
              </a:lnSpc>
              <a:defRPr/>
            </a:pPr>
            <a:endParaRPr lang="en-US" sz="3600" dirty="0"/>
          </a:p>
          <a:p>
            <a:pPr eaLnBrk="1" hangingPunct="1">
              <a:lnSpc>
                <a:spcPct val="90000"/>
              </a:lnSpc>
              <a:defRPr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18073</TotalTime>
  <Words>1006</Words>
  <Application>Microsoft Office PowerPoint</Application>
  <PresentationFormat>On-screen Show (4:3)</PresentationFormat>
  <Paragraphs>212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Constantia</vt:lpstr>
      <vt:lpstr>Georgia</vt:lpstr>
      <vt:lpstr>Times New Roman</vt:lpstr>
      <vt:lpstr>Wingdings</vt:lpstr>
      <vt:lpstr>Wingdings 2</vt:lpstr>
      <vt:lpstr>Flow</vt:lpstr>
      <vt:lpstr>Equation</vt:lpstr>
      <vt:lpstr> The Atom</vt:lpstr>
      <vt:lpstr>Atom Review</vt:lpstr>
      <vt:lpstr>The Atom</vt:lpstr>
      <vt:lpstr>Democritus</vt:lpstr>
      <vt:lpstr>John Dalton</vt:lpstr>
      <vt:lpstr>Dalton’s Atomic Theory</vt:lpstr>
      <vt:lpstr>Dalton’s Atomic Theory</vt:lpstr>
      <vt:lpstr>Atomic Models</vt:lpstr>
      <vt:lpstr>Thomson’s Model (1897)</vt:lpstr>
      <vt:lpstr>Thomson’s Model (1897)</vt:lpstr>
      <vt:lpstr>Thomson’s Model</vt:lpstr>
      <vt:lpstr>Atomic Models – So Far…</vt:lpstr>
      <vt:lpstr>Ernest Rutherford (1911)</vt:lpstr>
      <vt:lpstr>Rutherford’s Model</vt:lpstr>
      <vt:lpstr>Atomic Models – So Far…</vt:lpstr>
      <vt:lpstr>Niels Bohr</vt:lpstr>
      <vt:lpstr>Bohr Model</vt:lpstr>
      <vt:lpstr>Atomic Models – So Far…</vt:lpstr>
      <vt:lpstr>Modern Atomic Theory</vt:lpstr>
      <vt:lpstr>Modern Atomic Theory</vt:lpstr>
      <vt:lpstr>Electron Cloud Model</vt:lpstr>
      <vt:lpstr>Basic Atom Structure</vt:lpstr>
      <vt:lpstr>The Atom</vt:lpstr>
      <vt:lpstr>Subatomic Particles</vt:lpstr>
      <vt:lpstr>Distinguishing Atoms</vt:lpstr>
      <vt:lpstr>Distinguishing Atoms</vt:lpstr>
      <vt:lpstr>Notation</vt:lpstr>
      <vt:lpstr>Notation</vt:lpstr>
      <vt:lpstr>How to get A and Z</vt:lpstr>
      <vt:lpstr>PowerPoint Presentation</vt:lpstr>
      <vt:lpstr>Isotopes</vt:lpstr>
      <vt:lpstr>Isotopes of Neon</vt:lpstr>
      <vt:lpstr>Atomic Mass</vt:lpstr>
      <vt:lpstr>Average Atomic Mass</vt:lpstr>
      <vt:lpstr>Example</vt:lpstr>
      <vt:lpstr>Example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a Look Inside the Atom</dc:title>
  <dc:creator>Sarah</dc:creator>
  <cp:lastModifiedBy>Stephanie Reid</cp:lastModifiedBy>
  <cp:revision>92</cp:revision>
  <dcterms:created xsi:type="dcterms:W3CDTF">2008-09-13T11:36:56Z</dcterms:created>
  <dcterms:modified xsi:type="dcterms:W3CDTF">2018-08-02T21:14:38Z</dcterms:modified>
</cp:coreProperties>
</file>