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89" r:id="rId2"/>
  </p:sldMasterIdLst>
  <p:notesMasterIdLst>
    <p:notesMasterId r:id="rId47"/>
  </p:notesMasterIdLst>
  <p:handoutMasterIdLst>
    <p:handoutMasterId r:id="rId48"/>
  </p:handoutMasterIdLst>
  <p:sldIdLst>
    <p:sldId id="256" r:id="rId3"/>
    <p:sldId id="259" r:id="rId4"/>
    <p:sldId id="265" r:id="rId5"/>
    <p:sldId id="258" r:id="rId6"/>
    <p:sldId id="266" r:id="rId7"/>
    <p:sldId id="268" r:id="rId8"/>
    <p:sldId id="263" r:id="rId9"/>
    <p:sldId id="276" r:id="rId10"/>
    <p:sldId id="280" r:id="rId11"/>
    <p:sldId id="281" r:id="rId12"/>
    <p:sldId id="282" r:id="rId13"/>
    <p:sldId id="283" r:id="rId14"/>
    <p:sldId id="315" r:id="rId15"/>
    <p:sldId id="323" r:id="rId16"/>
    <p:sldId id="324" r:id="rId17"/>
    <p:sldId id="289" r:id="rId18"/>
    <p:sldId id="290" r:id="rId19"/>
    <p:sldId id="316" r:id="rId20"/>
    <p:sldId id="294" r:id="rId21"/>
    <p:sldId id="296" r:id="rId22"/>
    <p:sldId id="297" r:id="rId23"/>
    <p:sldId id="299" r:id="rId24"/>
    <p:sldId id="300" r:id="rId25"/>
    <p:sldId id="301" r:id="rId26"/>
    <p:sldId id="302" r:id="rId27"/>
    <p:sldId id="319" r:id="rId28"/>
    <p:sldId id="317" r:id="rId29"/>
    <p:sldId id="320" r:id="rId30"/>
    <p:sldId id="321" r:id="rId31"/>
    <p:sldId id="318" r:id="rId32"/>
    <p:sldId id="322" r:id="rId33"/>
    <p:sldId id="309" r:id="rId34"/>
    <p:sldId id="347" r:id="rId35"/>
    <p:sldId id="346" r:id="rId36"/>
    <p:sldId id="343" r:id="rId37"/>
    <p:sldId id="344" r:id="rId38"/>
    <p:sldId id="345" r:id="rId39"/>
    <p:sldId id="349" r:id="rId40"/>
    <p:sldId id="352" r:id="rId41"/>
    <p:sldId id="353" r:id="rId42"/>
    <p:sldId id="355" r:id="rId43"/>
    <p:sldId id="339" r:id="rId44"/>
    <p:sldId id="340" r:id="rId45"/>
    <p:sldId id="341" r:id="rId46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CC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313" autoAdjust="0"/>
    <p:restoredTop sz="94660"/>
  </p:normalViewPr>
  <p:slideViewPr>
    <p:cSldViewPr>
      <p:cViewPr>
        <p:scale>
          <a:sx n="76" d="100"/>
          <a:sy n="76" d="100"/>
        </p:scale>
        <p:origin x="-97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9FFB66-67AC-4703-99D5-EB5162F26B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98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4B76414-3BC5-4448-AE86-BB5C95658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043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B5012C9-7058-4ABA-A048-998730A7543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E8BCACF-9BF4-481C-A1EC-9D4B13B742B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16B79BF-046B-4A0D-A419-83CA0F7D0A5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A046E07-4087-4E96-A8EF-D7D12C4CC2F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63A8082-029C-4340-B14F-67C802DFDA37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543B8FD-A201-4249-9F3D-220CB2ECC2C1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4AC335-F5C7-4620-8877-E4A07832C960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5D1E785-0CE4-4C52-AC75-AB94E4DDB48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DB87D0F-7E6B-48AD-BB3A-DD0EECF466B0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B1FFCB8-2E42-459E-B2F0-315B9B1A62AB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5780050-0F88-4232-840C-DAC416CA845B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FD4BF0D-8911-47CD-8A5E-0CDA1B4ADAF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763FDB2-19E0-4F92-94C5-8F0F045BEDD7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7299640-8E85-4453-8953-ECD2E5348F26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D5DFE70-EE57-4CBF-8599-0A4FEFAE921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D027AD-137B-43C0-BB99-8755EF263B67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3A9CF962-1446-4A7E-8E27-3158BA099D3C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CB040C-D327-4746-B4D3-5FE0828ECD4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E91DAF4-0236-4A09-B771-D8C6E33B8B4C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33777FB-905B-420C-866A-CE4530B69EEF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A7E2AA5-DF37-482C-BA85-BEB54104686E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93467FA-DA98-4658-AB4A-D2691D9FDC2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2F11718-D035-4DA5-B382-7F69B15EAE5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25703A3-CA24-4374-90BB-EC7A457F7D2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tags" Target="../tags/tag4.xml"/><Relationship Id="rId7" Type="http://schemas.openxmlformats.org/officeDocument/2006/relationships/slideMaster" Target="../slideMasters/slideMaster2.xml"/><Relationship Id="rId12" Type="http://schemas.openxmlformats.org/officeDocument/2006/relationships/image" Target="../media/image5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4.png"/><Relationship Id="rId5" Type="http://schemas.openxmlformats.org/officeDocument/2006/relationships/tags" Target="../tags/tag6.xml"/><Relationship Id="rId10" Type="http://schemas.openxmlformats.org/officeDocument/2006/relationships/image" Target="../media/image3.png"/><Relationship Id="rId4" Type="http://schemas.openxmlformats.org/officeDocument/2006/relationships/tags" Target="../tags/tag5.xml"/><Relationship Id="rId9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tags" Target="../tags/tag20.xml"/><Relationship Id="rId18" Type="http://schemas.openxmlformats.org/officeDocument/2006/relationships/image" Target="../media/image3.png"/><Relationship Id="rId3" Type="http://schemas.openxmlformats.org/officeDocument/2006/relationships/tags" Target="../tags/tag10.xml"/><Relationship Id="rId21" Type="http://schemas.openxmlformats.org/officeDocument/2006/relationships/image" Target="../media/image7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2.png"/><Relationship Id="rId2" Type="http://schemas.openxmlformats.org/officeDocument/2006/relationships/tags" Target="../tags/tag9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5" Type="http://schemas.openxmlformats.org/officeDocument/2006/relationships/tags" Target="../tags/tag12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7.xml"/><Relationship Id="rId19" Type="http://schemas.openxmlformats.org/officeDocument/2006/relationships/image" Target="../media/image4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tags" Target="../tags/tag21.xml"/><Relationship Id="rId22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image" Target="../media/image3.png"/><Relationship Id="rId3" Type="http://schemas.openxmlformats.org/officeDocument/2006/relationships/tags" Target="../tags/tag24.xml"/><Relationship Id="rId21" Type="http://schemas.openxmlformats.org/officeDocument/2006/relationships/image" Target="../media/image7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image" Target="../media/image2.png"/><Relationship Id="rId2" Type="http://schemas.openxmlformats.org/officeDocument/2006/relationships/tags" Target="../tags/tag23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31.xml"/><Relationship Id="rId19" Type="http://schemas.openxmlformats.org/officeDocument/2006/relationships/image" Target="../media/image4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tags" Target="../tags/tag48.xml"/><Relationship Id="rId18" Type="http://schemas.openxmlformats.org/officeDocument/2006/relationships/image" Target="../media/image3.png"/><Relationship Id="rId3" Type="http://schemas.openxmlformats.org/officeDocument/2006/relationships/tags" Target="../tags/tag38.xml"/><Relationship Id="rId21" Type="http://schemas.openxmlformats.org/officeDocument/2006/relationships/image" Target="../media/image7.png"/><Relationship Id="rId7" Type="http://schemas.openxmlformats.org/officeDocument/2006/relationships/tags" Target="../tags/tag42.xml"/><Relationship Id="rId12" Type="http://schemas.openxmlformats.org/officeDocument/2006/relationships/tags" Target="../tags/tag47.xml"/><Relationship Id="rId17" Type="http://schemas.openxmlformats.org/officeDocument/2006/relationships/image" Target="../media/image2.png"/><Relationship Id="rId2" Type="http://schemas.openxmlformats.org/officeDocument/2006/relationships/tags" Target="../tags/tag37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45.xml"/><Relationship Id="rId19" Type="http://schemas.openxmlformats.org/officeDocument/2006/relationships/image" Target="../media/image4.png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tags" Target="../tags/tag49.xml"/><Relationship Id="rId22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image" Target="../media/image3.png"/><Relationship Id="rId3" Type="http://schemas.openxmlformats.org/officeDocument/2006/relationships/tags" Target="../tags/tag52.xml"/><Relationship Id="rId21" Type="http://schemas.openxmlformats.org/officeDocument/2006/relationships/image" Target="../media/image7.png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image" Target="../media/image2.png"/><Relationship Id="rId2" Type="http://schemas.openxmlformats.org/officeDocument/2006/relationships/tags" Target="../tags/tag51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59.xml"/><Relationship Id="rId19" Type="http://schemas.openxmlformats.org/officeDocument/2006/relationships/image" Target="../media/image4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Relationship Id="rId22" Type="http://schemas.openxmlformats.org/officeDocument/2006/relationships/image" Target="../media/image6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image" Target="../media/image3.png"/><Relationship Id="rId3" Type="http://schemas.openxmlformats.org/officeDocument/2006/relationships/tags" Target="../tags/tag66.xml"/><Relationship Id="rId21" Type="http://schemas.openxmlformats.org/officeDocument/2006/relationships/image" Target="../media/image7.png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image" Target="../media/image2.png"/><Relationship Id="rId2" Type="http://schemas.openxmlformats.org/officeDocument/2006/relationships/tags" Target="../tags/tag65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73.xml"/><Relationship Id="rId19" Type="http://schemas.openxmlformats.org/officeDocument/2006/relationships/image" Target="../media/image4.png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tags" Target="../tags/tag85.xml"/><Relationship Id="rId13" Type="http://schemas.openxmlformats.org/officeDocument/2006/relationships/tags" Target="../tags/tag90.xml"/><Relationship Id="rId18" Type="http://schemas.openxmlformats.org/officeDocument/2006/relationships/image" Target="../media/image3.png"/><Relationship Id="rId3" Type="http://schemas.openxmlformats.org/officeDocument/2006/relationships/tags" Target="../tags/tag80.xml"/><Relationship Id="rId21" Type="http://schemas.openxmlformats.org/officeDocument/2006/relationships/image" Target="../media/image7.png"/><Relationship Id="rId7" Type="http://schemas.openxmlformats.org/officeDocument/2006/relationships/tags" Target="../tags/tag84.xml"/><Relationship Id="rId12" Type="http://schemas.openxmlformats.org/officeDocument/2006/relationships/tags" Target="../tags/tag89.xml"/><Relationship Id="rId17" Type="http://schemas.openxmlformats.org/officeDocument/2006/relationships/image" Target="../media/image2.png"/><Relationship Id="rId2" Type="http://schemas.openxmlformats.org/officeDocument/2006/relationships/tags" Target="../tags/tag79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tags" Target="../tags/tag88.xml"/><Relationship Id="rId5" Type="http://schemas.openxmlformats.org/officeDocument/2006/relationships/tags" Target="../tags/tag82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87.xml"/><Relationship Id="rId19" Type="http://schemas.openxmlformats.org/officeDocument/2006/relationships/image" Target="../media/image4.png"/><Relationship Id="rId4" Type="http://schemas.openxmlformats.org/officeDocument/2006/relationships/tags" Target="../tags/tag81.xml"/><Relationship Id="rId9" Type="http://schemas.openxmlformats.org/officeDocument/2006/relationships/tags" Target="../tags/tag86.xml"/><Relationship Id="rId14" Type="http://schemas.openxmlformats.org/officeDocument/2006/relationships/tags" Target="../tags/tag91.xml"/><Relationship Id="rId22" Type="http://schemas.openxmlformats.org/officeDocument/2006/relationships/image" Target="../media/image6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tags" Target="../tags/tag104.xml"/><Relationship Id="rId18" Type="http://schemas.openxmlformats.org/officeDocument/2006/relationships/image" Target="../media/image3.png"/><Relationship Id="rId3" Type="http://schemas.openxmlformats.org/officeDocument/2006/relationships/tags" Target="../tags/tag94.xml"/><Relationship Id="rId21" Type="http://schemas.openxmlformats.org/officeDocument/2006/relationships/image" Target="../media/image7.png"/><Relationship Id="rId7" Type="http://schemas.openxmlformats.org/officeDocument/2006/relationships/tags" Target="../tags/tag98.xml"/><Relationship Id="rId12" Type="http://schemas.openxmlformats.org/officeDocument/2006/relationships/tags" Target="../tags/tag103.xml"/><Relationship Id="rId17" Type="http://schemas.openxmlformats.org/officeDocument/2006/relationships/image" Target="../media/image2.png"/><Relationship Id="rId2" Type="http://schemas.openxmlformats.org/officeDocument/2006/relationships/tags" Target="../tags/tag93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01.xml"/><Relationship Id="rId19" Type="http://schemas.openxmlformats.org/officeDocument/2006/relationships/image" Target="../media/image4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tags" Target="../tags/tag105.xml"/><Relationship Id="rId22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13.xml"/><Relationship Id="rId13" Type="http://schemas.openxmlformats.org/officeDocument/2006/relationships/tags" Target="../tags/tag118.xml"/><Relationship Id="rId18" Type="http://schemas.openxmlformats.org/officeDocument/2006/relationships/image" Target="../media/image3.png"/><Relationship Id="rId3" Type="http://schemas.openxmlformats.org/officeDocument/2006/relationships/tags" Target="../tags/tag108.xml"/><Relationship Id="rId21" Type="http://schemas.openxmlformats.org/officeDocument/2006/relationships/image" Target="../media/image7.png"/><Relationship Id="rId7" Type="http://schemas.openxmlformats.org/officeDocument/2006/relationships/tags" Target="../tags/tag112.xml"/><Relationship Id="rId12" Type="http://schemas.openxmlformats.org/officeDocument/2006/relationships/tags" Target="../tags/tag117.xml"/><Relationship Id="rId17" Type="http://schemas.openxmlformats.org/officeDocument/2006/relationships/image" Target="../media/image2.png"/><Relationship Id="rId2" Type="http://schemas.openxmlformats.org/officeDocument/2006/relationships/tags" Target="../tags/tag107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tags" Target="../tags/tag106.xml"/><Relationship Id="rId6" Type="http://schemas.openxmlformats.org/officeDocument/2006/relationships/tags" Target="../tags/tag111.xml"/><Relationship Id="rId11" Type="http://schemas.openxmlformats.org/officeDocument/2006/relationships/tags" Target="../tags/tag116.xml"/><Relationship Id="rId5" Type="http://schemas.openxmlformats.org/officeDocument/2006/relationships/tags" Target="../tags/tag110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15.xml"/><Relationship Id="rId19" Type="http://schemas.openxmlformats.org/officeDocument/2006/relationships/image" Target="../media/image4.png"/><Relationship Id="rId4" Type="http://schemas.openxmlformats.org/officeDocument/2006/relationships/tags" Target="../tags/tag109.xml"/><Relationship Id="rId9" Type="http://schemas.openxmlformats.org/officeDocument/2006/relationships/tags" Target="../tags/tag114.xml"/><Relationship Id="rId14" Type="http://schemas.openxmlformats.org/officeDocument/2006/relationships/tags" Target="../tags/tag119.xml"/><Relationship Id="rId22" Type="http://schemas.openxmlformats.org/officeDocument/2006/relationships/image" Target="../media/image6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image" Target="../media/image3.png"/><Relationship Id="rId3" Type="http://schemas.openxmlformats.org/officeDocument/2006/relationships/tags" Target="../tags/tag122.xml"/><Relationship Id="rId21" Type="http://schemas.openxmlformats.org/officeDocument/2006/relationships/image" Target="../media/image7.png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image" Target="../media/image2.png"/><Relationship Id="rId2" Type="http://schemas.openxmlformats.org/officeDocument/2006/relationships/tags" Target="../tags/tag121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5" Type="http://schemas.openxmlformats.org/officeDocument/2006/relationships/tags" Target="../tags/tag124.xml"/><Relationship Id="rId15" Type="http://schemas.openxmlformats.org/officeDocument/2006/relationships/slideMaster" Target="../slideMasters/slideMaster2.xml"/><Relationship Id="rId10" Type="http://schemas.openxmlformats.org/officeDocument/2006/relationships/tags" Target="../tags/tag129.xml"/><Relationship Id="rId19" Type="http://schemas.openxmlformats.org/officeDocument/2006/relationships/image" Target="../media/image4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0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67820-EB70-4E91-AD4A-FED88EEB58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74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BDDFD-B867-4BEC-9EA2-57D8ACD8A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45D00-2202-4322-8BDE-2DC0AAA7E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7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988FB-3666-42D9-996E-2E6898D696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A4BF7-C098-442D-8F92-262A1659A0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6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CQ (5-choices, 0-timer, BarChart-ch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4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108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29337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/>
          <p:cNvPicPr>
            <a:picLocks/>
          </p:cNvPicPr>
          <p:nvPr userDrawn="1"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3759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5847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8"/>
          <p:cNvPicPr>
            <a:picLocks/>
          </p:cNvPicPr>
          <p:nvPr userDrawn="1"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5410200"/>
            <a:ext cx="419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9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700" y="2705100"/>
            <a:ext cx="3175000" cy="317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 idx="13"/>
          </p:nvPr>
        </p:nvSpPr>
        <p:spPr>
          <a:xfrm>
            <a:off x="127000" y="126999"/>
            <a:ext cx="8890000" cy="1460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4"/>
          </p:nvPr>
        </p:nvSpPr>
        <p:spPr>
          <a:xfrm>
            <a:off x="762000" y="1968500"/>
            <a:ext cx="4572000" cy="698500"/>
          </a:xfr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762000" y="2794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62000" y="3619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762000" y="4445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8"/>
          </p:nvPr>
        </p:nvSpPr>
        <p:spPr>
          <a:xfrm>
            <a:off x="762000" y="5270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4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50529F4-4869-46A4-94CA-FF07AB7376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37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CQ (6-choices, 0-timer, BarChart-cha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E20A2-037C-4079-ADAB-C4225592A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13" hasCustomPrompt="1"/>
            <p:custDataLst>
              <p:tags r:id="rId1"/>
            </p:custDataLst>
          </p:nvPr>
        </p:nvSpPr>
        <p:spPr>
          <a:xfrm>
            <a:off x="127000" y="126999"/>
            <a:ext cx="8890000" cy="1460500"/>
          </a:xfrm>
        </p:spPr>
        <p:txBody>
          <a:bodyPr/>
          <a:lstStyle/>
          <a:p>
            <a:r>
              <a:rPr lang="en-US" smtClean="0"/>
              <a:t>Click to add question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08200"/>
            <a:ext cx="419100" cy="4191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4" hasCustomPrompt="1"/>
            <p:custDataLst>
              <p:tags r:id="rId3"/>
            </p:custDataLst>
          </p:nvPr>
        </p:nvSpPr>
        <p:spPr>
          <a:xfrm>
            <a:off x="762000" y="1968500"/>
            <a:ext cx="4572000" cy="698500"/>
          </a:xfr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933700"/>
            <a:ext cx="419100" cy="4191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762000" y="2794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759200"/>
            <a:ext cx="419100" cy="4191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762000" y="3619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584700"/>
            <a:ext cx="419100" cy="4191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62000" y="4445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410200"/>
            <a:ext cx="419100" cy="4191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8" hasCustomPrompt="1"/>
            <p:custDataLst>
              <p:tags r:id="rId11"/>
            </p:custDataLst>
          </p:nvPr>
        </p:nvSpPr>
        <p:spPr>
          <a:xfrm>
            <a:off x="762000" y="5270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7" name="Picture 16"/>
          <p:cNvPicPr>
            <a:picLocks/>
          </p:cNvPicPr>
          <p:nvPr userDrawn="1">
            <p:custDataLst>
              <p:tags r:id="rId1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235700"/>
            <a:ext cx="419100" cy="4191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9" hasCustomPrompt="1"/>
            <p:custDataLst>
              <p:tags r:id="rId13"/>
            </p:custDataLst>
          </p:nvPr>
        </p:nvSpPr>
        <p:spPr>
          <a:xfrm>
            <a:off x="762000" y="6096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9" name="Picture 18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27051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6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CQ (6-choices, 0-timer, BarChart-chart)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E20A2-037C-4079-ADAB-C4225592A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13" hasCustomPrompt="1"/>
            <p:custDataLst>
              <p:tags r:id="rId1"/>
            </p:custDataLst>
          </p:nvPr>
        </p:nvSpPr>
        <p:spPr>
          <a:xfrm>
            <a:off x="127000" y="126999"/>
            <a:ext cx="8890000" cy="1460500"/>
          </a:xfrm>
        </p:spPr>
        <p:txBody>
          <a:bodyPr/>
          <a:lstStyle/>
          <a:p>
            <a:r>
              <a:rPr lang="en-US" smtClean="0"/>
              <a:t>Click to add question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08200"/>
            <a:ext cx="419100" cy="4191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4" hasCustomPrompt="1"/>
            <p:custDataLst>
              <p:tags r:id="rId3"/>
            </p:custDataLst>
          </p:nvPr>
        </p:nvSpPr>
        <p:spPr>
          <a:xfrm>
            <a:off x="762000" y="1968500"/>
            <a:ext cx="4572000" cy="698500"/>
          </a:xfr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933700"/>
            <a:ext cx="419100" cy="4191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762000" y="2794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759200"/>
            <a:ext cx="419100" cy="4191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762000" y="3619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584700"/>
            <a:ext cx="419100" cy="4191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62000" y="4445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410200"/>
            <a:ext cx="419100" cy="4191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8" hasCustomPrompt="1"/>
            <p:custDataLst>
              <p:tags r:id="rId11"/>
            </p:custDataLst>
          </p:nvPr>
        </p:nvSpPr>
        <p:spPr>
          <a:xfrm>
            <a:off x="762000" y="5270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7" name="Picture 16"/>
          <p:cNvPicPr>
            <a:picLocks/>
          </p:cNvPicPr>
          <p:nvPr userDrawn="1">
            <p:custDataLst>
              <p:tags r:id="rId1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235700"/>
            <a:ext cx="419100" cy="4191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9" hasCustomPrompt="1"/>
            <p:custDataLst>
              <p:tags r:id="rId13"/>
            </p:custDataLst>
          </p:nvPr>
        </p:nvSpPr>
        <p:spPr>
          <a:xfrm>
            <a:off x="762000" y="6096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9" name="Picture 18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27051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0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CQ (6-choices, 0-timer, BarChart-chart)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E20A2-037C-4079-ADAB-C4225592A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13" hasCustomPrompt="1"/>
            <p:custDataLst>
              <p:tags r:id="rId1"/>
            </p:custDataLst>
          </p:nvPr>
        </p:nvSpPr>
        <p:spPr>
          <a:xfrm>
            <a:off x="127000" y="126999"/>
            <a:ext cx="8890000" cy="1460500"/>
          </a:xfrm>
        </p:spPr>
        <p:txBody>
          <a:bodyPr/>
          <a:lstStyle/>
          <a:p>
            <a:r>
              <a:rPr lang="en-US" smtClean="0"/>
              <a:t>Click to add question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08200"/>
            <a:ext cx="419100" cy="4191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4" hasCustomPrompt="1"/>
            <p:custDataLst>
              <p:tags r:id="rId3"/>
            </p:custDataLst>
          </p:nvPr>
        </p:nvSpPr>
        <p:spPr>
          <a:xfrm>
            <a:off x="762000" y="1968500"/>
            <a:ext cx="4572000" cy="698500"/>
          </a:xfr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933700"/>
            <a:ext cx="419100" cy="4191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762000" y="2794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759200"/>
            <a:ext cx="419100" cy="4191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762000" y="3619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584700"/>
            <a:ext cx="419100" cy="4191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62000" y="4445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410200"/>
            <a:ext cx="419100" cy="4191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8" hasCustomPrompt="1"/>
            <p:custDataLst>
              <p:tags r:id="rId11"/>
            </p:custDataLst>
          </p:nvPr>
        </p:nvSpPr>
        <p:spPr>
          <a:xfrm>
            <a:off x="762000" y="5270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7" name="Picture 16"/>
          <p:cNvPicPr>
            <a:picLocks/>
          </p:cNvPicPr>
          <p:nvPr userDrawn="1">
            <p:custDataLst>
              <p:tags r:id="rId1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235700"/>
            <a:ext cx="419100" cy="4191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9" hasCustomPrompt="1"/>
            <p:custDataLst>
              <p:tags r:id="rId13"/>
            </p:custDataLst>
          </p:nvPr>
        </p:nvSpPr>
        <p:spPr>
          <a:xfrm>
            <a:off x="762000" y="6096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9" name="Picture 18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27051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0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CQ (6-choices, 0-timer, BarChart-chart)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E20A2-037C-4079-ADAB-C4225592A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13" hasCustomPrompt="1"/>
            <p:custDataLst>
              <p:tags r:id="rId1"/>
            </p:custDataLst>
          </p:nvPr>
        </p:nvSpPr>
        <p:spPr>
          <a:xfrm>
            <a:off x="127000" y="126999"/>
            <a:ext cx="8890000" cy="1460500"/>
          </a:xfrm>
        </p:spPr>
        <p:txBody>
          <a:bodyPr/>
          <a:lstStyle/>
          <a:p>
            <a:r>
              <a:rPr lang="en-US" smtClean="0"/>
              <a:t>Click to add question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08200"/>
            <a:ext cx="419100" cy="4191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4" hasCustomPrompt="1"/>
            <p:custDataLst>
              <p:tags r:id="rId3"/>
            </p:custDataLst>
          </p:nvPr>
        </p:nvSpPr>
        <p:spPr>
          <a:xfrm>
            <a:off x="762000" y="1968500"/>
            <a:ext cx="4572000" cy="698500"/>
          </a:xfr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933700"/>
            <a:ext cx="419100" cy="4191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762000" y="2794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759200"/>
            <a:ext cx="419100" cy="4191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762000" y="3619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584700"/>
            <a:ext cx="419100" cy="4191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62000" y="4445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410200"/>
            <a:ext cx="419100" cy="4191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8" hasCustomPrompt="1"/>
            <p:custDataLst>
              <p:tags r:id="rId11"/>
            </p:custDataLst>
          </p:nvPr>
        </p:nvSpPr>
        <p:spPr>
          <a:xfrm>
            <a:off x="762000" y="5270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7" name="Picture 16"/>
          <p:cNvPicPr>
            <a:picLocks/>
          </p:cNvPicPr>
          <p:nvPr userDrawn="1">
            <p:custDataLst>
              <p:tags r:id="rId1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235700"/>
            <a:ext cx="419100" cy="4191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9" hasCustomPrompt="1"/>
            <p:custDataLst>
              <p:tags r:id="rId13"/>
            </p:custDataLst>
          </p:nvPr>
        </p:nvSpPr>
        <p:spPr>
          <a:xfrm>
            <a:off x="762000" y="6096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9" name="Picture 18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27051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8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CQ (6-choices, 0-timer, BarChart-chart)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E20A2-037C-4079-ADAB-C4225592A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13" hasCustomPrompt="1"/>
            <p:custDataLst>
              <p:tags r:id="rId1"/>
            </p:custDataLst>
          </p:nvPr>
        </p:nvSpPr>
        <p:spPr>
          <a:xfrm>
            <a:off x="127000" y="126999"/>
            <a:ext cx="8890000" cy="1460500"/>
          </a:xfrm>
        </p:spPr>
        <p:txBody>
          <a:bodyPr/>
          <a:lstStyle/>
          <a:p>
            <a:r>
              <a:rPr lang="en-US" smtClean="0"/>
              <a:t>Click to add question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08200"/>
            <a:ext cx="419100" cy="4191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4" hasCustomPrompt="1"/>
            <p:custDataLst>
              <p:tags r:id="rId3"/>
            </p:custDataLst>
          </p:nvPr>
        </p:nvSpPr>
        <p:spPr>
          <a:xfrm>
            <a:off x="762000" y="1968500"/>
            <a:ext cx="4572000" cy="698500"/>
          </a:xfr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933700"/>
            <a:ext cx="419100" cy="4191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762000" y="2794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759200"/>
            <a:ext cx="419100" cy="4191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762000" y="3619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584700"/>
            <a:ext cx="419100" cy="4191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62000" y="4445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410200"/>
            <a:ext cx="419100" cy="4191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8" hasCustomPrompt="1"/>
            <p:custDataLst>
              <p:tags r:id="rId11"/>
            </p:custDataLst>
          </p:nvPr>
        </p:nvSpPr>
        <p:spPr>
          <a:xfrm>
            <a:off x="762000" y="5270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7" name="Picture 16"/>
          <p:cNvPicPr>
            <a:picLocks/>
          </p:cNvPicPr>
          <p:nvPr userDrawn="1">
            <p:custDataLst>
              <p:tags r:id="rId1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235700"/>
            <a:ext cx="419100" cy="4191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9" hasCustomPrompt="1"/>
            <p:custDataLst>
              <p:tags r:id="rId13"/>
            </p:custDataLst>
          </p:nvPr>
        </p:nvSpPr>
        <p:spPr>
          <a:xfrm>
            <a:off x="762000" y="6096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9" name="Picture 18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27051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84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239622-0B09-4D48-A652-33A11AD26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96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CQ (6-choices, 0-timer, BarChart-chart)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E20A2-037C-4079-ADAB-C4225592A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13" hasCustomPrompt="1"/>
            <p:custDataLst>
              <p:tags r:id="rId1"/>
            </p:custDataLst>
          </p:nvPr>
        </p:nvSpPr>
        <p:spPr>
          <a:xfrm>
            <a:off x="127000" y="126999"/>
            <a:ext cx="8890000" cy="1460500"/>
          </a:xfrm>
        </p:spPr>
        <p:txBody>
          <a:bodyPr/>
          <a:lstStyle/>
          <a:p>
            <a:r>
              <a:rPr lang="en-US" smtClean="0"/>
              <a:t>Click to add question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08200"/>
            <a:ext cx="419100" cy="4191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4" hasCustomPrompt="1"/>
            <p:custDataLst>
              <p:tags r:id="rId3"/>
            </p:custDataLst>
          </p:nvPr>
        </p:nvSpPr>
        <p:spPr>
          <a:xfrm>
            <a:off x="762000" y="1968500"/>
            <a:ext cx="4572000" cy="698500"/>
          </a:xfr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933700"/>
            <a:ext cx="419100" cy="4191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762000" y="2794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759200"/>
            <a:ext cx="419100" cy="4191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762000" y="3619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584700"/>
            <a:ext cx="419100" cy="4191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62000" y="4445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410200"/>
            <a:ext cx="419100" cy="4191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8" hasCustomPrompt="1"/>
            <p:custDataLst>
              <p:tags r:id="rId11"/>
            </p:custDataLst>
          </p:nvPr>
        </p:nvSpPr>
        <p:spPr>
          <a:xfrm>
            <a:off x="762000" y="5270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7" name="Picture 16"/>
          <p:cNvPicPr>
            <a:picLocks/>
          </p:cNvPicPr>
          <p:nvPr userDrawn="1">
            <p:custDataLst>
              <p:tags r:id="rId1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235700"/>
            <a:ext cx="419100" cy="4191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9" hasCustomPrompt="1"/>
            <p:custDataLst>
              <p:tags r:id="rId13"/>
            </p:custDataLst>
          </p:nvPr>
        </p:nvSpPr>
        <p:spPr>
          <a:xfrm>
            <a:off x="762000" y="6096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9" name="Picture 18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27051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18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CQ (6-choices, 0-timer, BarChart-chart)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E20A2-037C-4079-ADAB-C4225592A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13" hasCustomPrompt="1"/>
            <p:custDataLst>
              <p:tags r:id="rId1"/>
            </p:custDataLst>
          </p:nvPr>
        </p:nvSpPr>
        <p:spPr>
          <a:xfrm>
            <a:off x="127000" y="126999"/>
            <a:ext cx="8890000" cy="1460500"/>
          </a:xfrm>
        </p:spPr>
        <p:txBody>
          <a:bodyPr/>
          <a:lstStyle/>
          <a:p>
            <a:r>
              <a:rPr lang="en-US" smtClean="0"/>
              <a:t>Click to add question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08200"/>
            <a:ext cx="419100" cy="4191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4" hasCustomPrompt="1"/>
            <p:custDataLst>
              <p:tags r:id="rId3"/>
            </p:custDataLst>
          </p:nvPr>
        </p:nvSpPr>
        <p:spPr>
          <a:xfrm>
            <a:off x="762000" y="1968500"/>
            <a:ext cx="4572000" cy="698500"/>
          </a:xfr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933700"/>
            <a:ext cx="419100" cy="4191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762000" y="2794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759200"/>
            <a:ext cx="419100" cy="4191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762000" y="3619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584700"/>
            <a:ext cx="419100" cy="4191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62000" y="4445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410200"/>
            <a:ext cx="419100" cy="4191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8" hasCustomPrompt="1"/>
            <p:custDataLst>
              <p:tags r:id="rId11"/>
            </p:custDataLst>
          </p:nvPr>
        </p:nvSpPr>
        <p:spPr>
          <a:xfrm>
            <a:off x="762000" y="5270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7" name="Picture 16"/>
          <p:cNvPicPr>
            <a:picLocks/>
          </p:cNvPicPr>
          <p:nvPr userDrawn="1">
            <p:custDataLst>
              <p:tags r:id="rId1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235700"/>
            <a:ext cx="419100" cy="4191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9" hasCustomPrompt="1"/>
            <p:custDataLst>
              <p:tags r:id="rId13"/>
            </p:custDataLst>
          </p:nvPr>
        </p:nvSpPr>
        <p:spPr>
          <a:xfrm>
            <a:off x="762000" y="6096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9" name="Picture 18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27051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9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CQ (6-choices, 0-timer, BarChart-chart)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E20A2-037C-4079-ADAB-C4225592A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13" hasCustomPrompt="1"/>
            <p:custDataLst>
              <p:tags r:id="rId1"/>
            </p:custDataLst>
          </p:nvPr>
        </p:nvSpPr>
        <p:spPr>
          <a:xfrm>
            <a:off x="127000" y="126999"/>
            <a:ext cx="8890000" cy="1460500"/>
          </a:xfrm>
        </p:spPr>
        <p:txBody>
          <a:bodyPr/>
          <a:lstStyle/>
          <a:p>
            <a:r>
              <a:rPr lang="en-US" smtClean="0"/>
              <a:t>Click to add question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08200"/>
            <a:ext cx="419100" cy="4191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4" hasCustomPrompt="1"/>
            <p:custDataLst>
              <p:tags r:id="rId3"/>
            </p:custDataLst>
          </p:nvPr>
        </p:nvSpPr>
        <p:spPr>
          <a:xfrm>
            <a:off x="762000" y="1968500"/>
            <a:ext cx="4572000" cy="698500"/>
          </a:xfr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933700"/>
            <a:ext cx="419100" cy="4191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762000" y="2794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759200"/>
            <a:ext cx="419100" cy="4191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762000" y="3619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584700"/>
            <a:ext cx="419100" cy="4191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62000" y="4445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410200"/>
            <a:ext cx="419100" cy="4191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8" hasCustomPrompt="1"/>
            <p:custDataLst>
              <p:tags r:id="rId11"/>
            </p:custDataLst>
          </p:nvPr>
        </p:nvSpPr>
        <p:spPr>
          <a:xfrm>
            <a:off x="762000" y="5270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7" name="Picture 16"/>
          <p:cNvPicPr>
            <a:picLocks/>
          </p:cNvPicPr>
          <p:nvPr userDrawn="1">
            <p:custDataLst>
              <p:tags r:id="rId1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235700"/>
            <a:ext cx="419100" cy="4191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9" hasCustomPrompt="1"/>
            <p:custDataLst>
              <p:tags r:id="rId13"/>
            </p:custDataLst>
          </p:nvPr>
        </p:nvSpPr>
        <p:spPr>
          <a:xfrm>
            <a:off x="762000" y="6096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9" name="Picture 18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27051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CQ (6-choices, 0-timer, BarChart-chart)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0E20A2-037C-4079-ADAB-C4225592A56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 idx="13" hasCustomPrompt="1"/>
            <p:custDataLst>
              <p:tags r:id="rId1"/>
            </p:custDataLst>
          </p:nvPr>
        </p:nvSpPr>
        <p:spPr>
          <a:xfrm>
            <a:off x="127000" y="126999"/>
            <a:ext cx="8890000" cy="1460500"/>
          </a:xfrm>
        </p:spPr>
        <p:txBody>
          <a:bodyPr/>
          <a:lstStyle/>
          <a:p>
            <a:r>
              <a:rPr lang="en-US" smtClean="0"/>
              <a:t>Click to add question</a:t>
            </a:r>
            <a:endParaRPr lang="en-US"/>
          </a:p>
        </p:txBody>
      </p:sp>
      <p:pic>
        <p:nvPicPr>
          <p:cNvPr id="7" name="Picture 6"/>
          <p:cNvPicPr>
            <a:picLocks/>
          </p:cNvPicPr>
          <p:nvPr userDrawn="1">
            <p:custDataLst>
              <p:tags r:id="rId2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108200"/>
            <a:ext cx="419100" cy="419100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idx="14" hasCustomPrompt="1"/>
            <p:custDataLst>
              <p:tags r:id="rId3"/>
            </p:custDataLst>
          </p:nvPr>
        </p:nvSpPr>
        <p:spPr>
          <a:xfrm>
            <a:off x="762000" y="1968500"/>
            <a:ext cx="4572000" cy="698500"/>
          </a:xfr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9" name="Picture 8"/>
          <p:cNvPicPr>
            <a:picLocks/>
          </p:cNvPicPr>
          <p:nvPr userDrawn="1">
            <p:custDataLst>
              <p:tags r:id="rId4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933700"/>
            <a:ext cx="419100" cy="4191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762000" y="2794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1" name="Picture 10"/>
          <p:cNvPicPr>
            <a:picLocks/>
          </p:cNvPicPr>
          <p:nvPr userDrawn="1">
            <p:custDataLst>
              <p:tags r:id="rId6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3759200"/>
            <a:ext cx="419100" cy="41910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762000" y="3619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3" name="Picture 12"/>
          <p:cNvPicPr>
            <a:picLocks/>
          </p:cNvPicPr>
          <p:nvPr userDrawn="1"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4584700"/>
            <a:ext cx="419100" cy="419100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7" hasCustomPrompt="1"/>
            <p:custDataLst>
              <p:tags r:id="rId9"/>
            </p:custDataLst>
          </p:nvPr>
        </p:nvSpPr>
        <p:spPr>
          <a:xfrm>
            <a:off x="762000" y="4445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5" name="Picture 14"/>
          <p:cNvPicPr>
            <a:picLocks/>
          </p:cNvPicPr>
          <p:nvPr userDrawn="1">
            <p:custDataLst>
              <p:tags r:id="rId10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5410200"/>
            <a:ext cx="419100" cy="419100"/>
          </a:xfrm>
          <a:prstGeom prst="rect">
            <a:avLst/>
          </a:prstGeom>
        </p:spPr>
      </p:pic>
      <p:sp>
        <p:nvSpPr>
          <p:cNvPr id="16" name="Text Placeholder 15"/>
          <p:cNvSpPr>
            <a:spLocks noGrp="1"/>
          </p:cNvSpPr>
          <p:nvPr>
            <p:ph type="body" sz="quarter" idx="18" hasCustomPrompt="1"/>
            <p:custDataLst>
              <p:tags r:id="rId11"/>
            </p:custDataLst>
          </p:nvPr>
        </p:nvSpPr>
        <p:spPr>
          <a:xfrm>
            <a:off x="762000" y="52705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7" name="Picture 16"/>
          <p:cNvPicPr>
            <a:picLocks/>
          </p:cNvPicPr>
          <p:nvPr userDrawn="1">
            <p:custDataLst>
              <p:tags r:id="rId12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6235700"/>
            <a:ext cx="419100" cy="419100"/>
          </a:xfrm>
          <a:prstGeom prst="rect">
            <a:avLst/>
          </a:prstGeom>
        </p:spPr>
      </p:pic>
      <p:sp>
        <p:nvSpPr>
          <p:cNvPr id="18" name="Text Placeholder 17"/>
          <p:cNvSpPr>
            <a:spLocks noGrp="1"/>
          </p:cNvSpPr>
          <p:nvPr>
            <p:ph type="body" sz="quarter" idx="19" hasCustomPrompt="1"/>
            <p:custDataLst>
              <p:tags r:id="rId13"/>
            </p:custDataLst>
          </p:nvPr>
        </p:nvSpPr>
        <p:spPr>
          <a:xfrm>
            <a:off x="762000" y="6096000"/>
            <a:ext cx="4572000" cy="698500"/>
          </a:xfrm>
          <a:prstGeom prst="rect">
            <a:avLst/>
          </a:prstGeom>
        </p:spPr>
        <p:txBody>
          <a:bodyPr lIns="63500" tIns="31750" rIns="63500" bIns="31750" anchor="ctr">
            <a:norm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SzPct val="75000"/>
              <a:buFont typeface="Wingdings" pitchFamily="2" charset="2"/>
              <a:buNone/>
              <a:defRPr sz="2000">
                <a:latin typeface="Arial"/>
              </a:defRPr>
            </a:lvl5pPr>
          </a:lstStyle>
          <a:p>
            <a:pPr lvl="0"/>
            <a:r>
              <a:rPr lang="en-US" smtClean="0"/>
              <a:t>Click to add answer</a:t>
            </a:r>
            <a:endParaRPr lang="en-US"/>
          </a:p>
        </p:txBody>
      </p:sp>
      <p:pic>
        <p:nvPicPr>
          <p:cNvPr id="19" name="Picture 18"/>
          <p:cNvPicPr>
            <a:picLocks/>
          </p:cNvPicPr>
          <p:nvPr userDrawn="1">
            <p:custDataLst>
              <p:tags r:id="rId14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27051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31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92A73-2A88-422B-B846-2C53C271D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83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21177-91FE-45E2-B959-796FE9959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9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A85F0-57DD-4C96-9B25-678E574C9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7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185BA-4FD5-42F1-B28F-67024F6101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7E3DD5-4F51-4BD2-BC05-66CB4DC42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21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D1B5-A0F0-4F37-8B16-D591342C4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3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A592F-7185-449F-8BAC-54969B9761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84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6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BD7882F1-8C08-4C58-96FF-815583D4B6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4099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0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0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06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10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690E20A2-037C-4079-ADAB-C4225592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9" r:id="rId7"/>
    <p:sldLayoutId id="2147483722" r:id="rId8"/>
    <p:sldLayoutId id="2147483723" r:id="rId9"/>
    <p:sldLayoutId id="2147483725" r:id="rId10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audio" Target="../media/audio3.wav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2590800"/>
            <a:ext cx="8077200" cy="224155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/>
              <a:t> </a:t>
            </a:r>
            <a:r>
              <a:rPr lang="en-US" sz="7200" dirty="0" smtClean="0"/>
              <a:t>Atomic Theory</a:t>
            </a:r>
          </a:p>
        </p:txBody>
      </p:sp>
      <p:pic>
        <p:nvPicPr>
          <p:cNvPr id="7171" name="Picture 7" descr="animated gifs Atom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"/>
            <a:ext cx="28940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athoderay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athodera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6019800" cy="1447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 anchor="t">
            <a:spAutoFit/>
          </a:bodyPr>
          <a:lstStyle/>
          <a:p>
            <a:pPr eaLnBrk="1" hangingPunct="1"/>
            <a:r>
              <a:rPr lang="en-US" b="1" smtClean="0">
                <a:solidFill>
                  <a:srgbClr val="CCFFFF"/>
                </a:solidFill>
                <a:effectLst/>
              </a:rPr>
              <a:t>Thomson’s Model—Plum Pudding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09800"/>
            <a:ext cx="5257800" cy="37338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FFFF00"/>
                </a:solidFill>
              </a:rPr>
              <a:t>The atom is a bunch of positive “stuff” likened to pudding with electrons scattered throughout like raisins</a:t>
            </a:r>
          </a:p>
        </p:txBody>
      </p:sp>
      <p:graphicFrame>
        <p:nvGraphicFramePr>
          <p:cNvPr id="49156" name="Object 4"/>
          <p:cNvGraphicFramePr>
            <a:graphicFrameLocks/>
          </p:cNvGraphicFramePr>
          <p:nvPr/>
        </p:nvGraphicFramePr>
        <p:xfrm>
          <a:off x="5562600" y="1676400"/>
          <a:ext cx="35814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30" name="CorelDRAW" r:id="rId4" imgW="490659" imgH="490659" progId="CorelDRAW.Graphic.9">
                  <p:embed/>
                </p:oleObj>
              </mc:Choice>
              <mc:Fallback>
                <p:oleObj name="CorelDRAW" r:id="rId4" imgW="490659" imgH="490659" progId="CorelDRAW.Graphic.9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676400"/>
                        <a:ext cx="3581400" cy="373380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5146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Max Planck—Quantum Nature of Energy (~ 1900)</a:t>
            </a:r>
          </a:p>
          <a:p>
            <a:pPr lvl="1">
              <a:defRPr/>
            </a:pPr>
            <a:r>
              <a:rPr lang="en-US" sz="3200" dirty="0" smtClean="0"/>
              <a:t>Energy can be only be measured in discreet units or “packets” called quanta</a:t>
            </a:r>
          </a:p>
          <a:p>
            <a:pPr lvl="1">
              <a:defRPr/>
            </a:pPr>
            <a:r>
              <a:rPr lang="en-US" sz="3200" dirty="0" smtClean="0"/>
              <a:t>Developed quantum mechanics</a:t>
            </a:r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618" y="3395446"/>
            <a:ext cx="21336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164138" y="5426075"/>
            <a:ext cx="3657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Think of the plank (Planck) of a ship—it’s a piece of a ship like a quantum is a piece of energy.  </a:t>
            </a:r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4797425" y="3687763"/>
            <a:ext cx="3511550" cy="1524000"/>
            <a:chOff x="4724400" y="3429000"/>
            <a:chExt cx="3511378" cy="1524000"/>
          </a:xfrm>
        </p:grpSpPr>
        <p:pic>
          <p:nvPicPr>
            <p:cNvPr id="2253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429000"/>
              <a:ext cx="3511378" cy="152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 bwMode="auto">
            <a:xfrm>
              <a:off x="4876793" y="3581400"/>
              <a:ext cx="228589" cy="228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553110" y="3573462"/>
              <a:ext cx="228589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562600" y="318135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/>
              <a:t>Mnemonic: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0574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Albert Einstein (~ 1905)</a:t>
            </a:r>
          </a:p>
          <a:p>
            <a:pPr lvl="1">
              <a:defRPr/>
            </a:pPr>
            <a:r>
              <a:rPr lang="en-US" sz="3200" dirty="0" smtClean="0"/>
              <a:t>Theorized that light can behave as a particle called a photon</a:t>
            </a:r>
          </a:p>
          <a:p>
            <a:pPr lvl="1">
              <a:defRPr/>
            </a:pPr>
            <a:endParaRPr lang="en-US" sz="3200" dirty="0" smtClean="0"/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438400"/>
            <a:ext cx="61722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2286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Robert Millikan (~ 1908)</a:t>
            </a:r>
          </a:p>
          <a:p>
            <a:pPr lvl="1">
              <a:defRPr/>
            </a:pPr>
            <a:r>
              <a:rPr lang="en-US" sz="3200" dirty="0" smtClean="0"/>
              <a:t>Discovered the exact charge of the electron using the Oil Drop Experiment</a:t>
            </a:r>
          </a:p>
          <a:p>
            <a:pPr>
              <a:defRPr/>
            </a:pP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971800" y="2362200"/>
            <a:ext cx="5297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</a:rPr>
              <a:t>−1.602×10</a:t>
            </a:r>
            <a:r>
              <a:rPr lang="en-US" sz="3600" b="1" baseline="30000">
                <a:solidFill>
                  <a:srgbClr val="FFFF00"/>
                </a:solidFill>
              </a:rPr>
              <a:t>−19</a:t>
            </a:r>
            <a:r>
              <a:rPr lang="en-US" sz="3600" b="1">
                <a:solidFill>
                  <a:srgbClr val="FFFF00"/>
                </a:solidFill>
              </a:rPr>
              <a:t> Coulombs</a:t>
            </a:r>
          </a:p>
        </p:txBody>
      </p:sp>
      <p:pic>
        <p:nvPicPr>
          <p:cNvPr id="983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41663"/>
            <a:ext cx="4114800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Rutherfor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48388" cy="6858000"/>
          </a:xfrm>
          <a:prstGeom prst="rect">
            <a:avLst/>
          </a:prstGeom>
          <a:noFill/>
          <a:ln w="9525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172200" y="1600200"/>
            <a:ext cx="29718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FF00"/>
                </a:solidFill>
              </a:rPr>
              <a:t>Ernest Rutherford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570038"/>
          </a:xfrm>
        </p:spPr>
        <p:txBody>
          <a:bodyPr lIns="92075" tIns="46038" rIns="92075" bIns="46038" anchor="t">
            <a:sp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CCFFFF"/>
                </a:solidFill>
                <a:latin typeface="Arial Narrow" pitchFamily="34" charset="0"/>
              </a:rPr>
              <a:t>Rutherford—Discovery of Nucleus</a:t>
            </a:r>
            <a:br>
              <a:rPr lang="en-US" sz="4800" b="1" dirty="0" smtClean="0">
                <a:solidFill>
                  <a:srgbClr val="CCFFFF"/>
                </a:solidFill>
                <a:latin typeface="Arial Narrow" pitchFamily="34" charset="0"/>
              </a:rPr>
            </a:br>
            <a:r>
              <a:rPr lang="en-US" sz="4800" b="1" dirty="0" smtClean="0">
                <a:solidFill>
                  <a:srgbClr val="CCFFFF"/>
                </a:solidFill>
                <a:latin typeface="Arial Narrow" pitchFamily="34" charset="0"/>
              </a:rPr>
              <a:t>(~ 1911)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5263" y="1676400"/>
            <a:ext cx="8915400" cy="464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  <a:spcBef>
                <a:spcPct val="35000"/>
              </a:spcBef>
            </a:pPr>
            <a:r>
              <a:rPr lang="en-US" sz="4000" b="1" smtClean="0">
                <a:effectLst/>
                <a:latin typeface="Arial Narrow" pitchFamily="34" charset="0"/>
              </a:rPr>
              <a:t>Student of Thomson’s—believed in the plum pudding model of the atom.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3429000"/>
            <a:ext cx="2895600" cy="1938338"/>
          </a:xfrm>
          <a:prstGeom prst="rect">
            <a:avLst/>
          </a:prstGeom>
          <a:solidFill>
            <a:srgbClr val="000000"/>
          </a:solidFill>
          <a:ln w="9525">
            <a:solidFill>
              <a:srgbClr val="C1CE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>
                <a:solidFill>
                  <a:srgbClr val="FFFFFF"/>
                </a:solidFill>
              </a:rPr>
              <a:t>Thomson and Rutherford</a:t>
            </a:r>
          </a:p>
        </p:txBody>
      </p:sp>
      <p:pic>
        <p:nvPicPr>
          <p:cNvPr id="5" name="Picture 2" descr="JJ-Rutherfo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971800"/>
            <a:ext cx="4978400" cy="3629025"/>
          </a:xfrm>
          <a:prstGeom prst="rect">
            <a:avLst/>
          </a:prstGeom>
          <a:noFill/>
          <a:ln w="9525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04800" y="1219200"/>
            <a:ext cx="7848600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71500" indent="-571500" eaLnBrk="1" hangingPunct="1">
              <a:lnSpc>
                <a:spcPct val="80000"/>
              </a:lnSpc>
              <a:spcBef>
                <a:spcPct val="35000"/>
              </a:spcBef>
              <a:buFont typeface="Arial" charset="0"/>
              <a:buChar char="•"/>
            </a:pPr>
            <a:r>
              <a:rPr lang="en-US" sz="4400" b="1">
                <a:latin typeface="Arial Narrow" pitchFamily="34" charset="0"/>
              </a:rPr>
              <a:t>Used positively charged radioactive particles called alpha particles to probe the atom</a:t>
            </a:r>
          </a:p>
          <a:p>
            <a:pPr marL="571500" indent="-571500" eaLnBrk="1" hangingPunct="1">
              <a:lnSpc>
                <a:spcPct val="80000"/>
              </a:lnSpc>
              <a:spcBef>
                <a:spcPct val="35000"/>
              </a:spcBef>
              <a:buFont typeface="Arial" charset="0"/>
              <a:buChar char="•"/>
            </a:pPr>
            <a:endParaRPr lang="en-US" sz="4400" b="1">
              <a:latin typeface="Arial Narrow" pitchFamily="34" charset="0"/>
            </a:endParaRPr>
          </a:p>
          <a:p>
            <a:pPr marL="571500" indent="-571500" eaLnBrk="1" hangingPunct="1">
              <a:lnSpc>
                <a:spcPct val="80000"/>
              </a:lnSpc>
              <a:spcBef>
                <a:spcPct val="35000"/>
              </a:spcBef>
              <a:buFont typeface="Arial" charset="0"/>
              <a:buChar char="•"/>
            </a:pPr>
            <a:endParaRPr lang="en-US" sz="4400" b="1">
              <a:latin typeface="Arial Narrow" pitchFamily="34" charset="0"/>
            </a:endParaRPr>
          </a:p>
          <a:p>
            <a:pPr marL="571500" indent="-571500" eaLnBrk="1" hangingPunct="1">
              <a:lnSpc>
                <a:spcPct val="80000"/>
              </a:lnSpc>
              <a:spcBef>
                <a:spcPct val="35000"/>
              </a:spcBef>
              <a:buFont typeface="Arial" charset="0"/>
              <a:buChar char="•"/>
            </a:pPr>
            <a:r>
              <a:rPr lang="en-US" sz="4400" b="1">
                <a:latin typeface="Arial Narrow" pitchFamily="34" charset="0"/>
              </a:rPr>
              <a:t>Shot them at gold foil which can be made a few atoms thick 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04800" y="0"/>
            <a:ext cx="8534400" cy="831850"/>
          </a:xfrm>
          <a:prstGeom prst="rect">
            <a:avLst/>
          </a:prstGeom>
        </p:spPr>
        <p:txBody>
          <a:bodyPr lIns="92075" tIns="46038" rIns="92075" bIns="46038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4800" b="1" dirty="0" smtClean="0">
                <a:solidFill>
                  <a:srgbClr val="CCFFFF"/>
                </a:solidFill>
                <a:latin typeface="Arial Narrow" pitchFamily="34" charset="0"/>
              </a:rPr>
              <a:t>Rutherford’s Gold Foil Experiment</a:t>
            </a:r>
          </a:p>
        </p:txBody>
      </p:sp>
      <p:pic>
        <p:nvPicPr>
          <p:cNvPr id="788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150" y="3124200"/>
            <a:ext cx="1663700" cy="1900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72200" y="3390900"/>
            <a:ext cx="9731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5400" b="1">
                <a:solidFill>
                  <a:srgbClr val="FFFF00"/>
                </a:solidFill>
              </a:rPr>
              <a:t>2+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88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8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95450"/>
            <a:ext cx="64293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901700" y="825500"/>
            <a:ext cx="1235075" cy="11049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latin typeface="Times New Roman" pitchFamily="18" charset="0"/>
              </a:rPr>
              <a:t>Lead block</a:t>
            </a:r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>
            <a:off x="1371600" y="1905000"/>
            <a:ext cx="457200" cy="8382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2720975" y="954088"/>
            <a:ext cx="1598613" cy="58578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Radium</a:t>
            </a:r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 flipH="1">
            <a:off x="2209800" y="1524000"/>
            <a:ext cx="1066800" cy="20574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Rectangle 7"/>
          <p:cNvSpPr>
            <a:spLocks noChangeArrowheads="1"/>
          </p:cNvSpPr>
          <p:nvPr/>
        </p:nvSpPr>
        <p:spPr bwMode="auto">
          <a:xfrm>
            <a:off x="4778375" y="2325688"/>
            <a:ext cx="1857375" cy="61753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Gold Foil</a:t>
            </a:r>
          </a:p>
        </p:txBody>
      </p:sp>
      <p:sp>
        <p:nvSpPr>
          <p:cNvPr id="67592" name="Rectangle 8"/>
          <p:cNvSpPr>
            <a:spLocks noChangeArrowheads="1"/>
          </p:cNvSpPr>
          <p:nvPr/>
        </p:nvSpPr>
        <p:spPr bwMode="auto">
          <a:xfrm>
            <a:off x="5473700" y="381000"/>
            <a:ext cx="2355850" cy="11049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pPr algn="ctr"/>
            <a:r>
              <a:rPr lang="en-US" sz="3200" b="1">
                <a:latin typeface="Times New Roman" pitchFamily="18" charset="0"/>
              </a:rPr>
              <a:t>Fluorescent </a:t>
            </a:r>
          </a:p>
          <a:p>
            <a:pPr algn="ctr"/>
            <a:r>
              <a:rPr lang="en-US" sz="3200" b="1">
                <a:latin typeface="Times New Roman" pitchFamily="18" charset="0"/>
              </a:rPr>
              <a:t>Screen</a:t>
            </a:r>
          </a:p>
        </p:txBody>
      </p:sp>
      <p:sp>
        <p:nvSpPr>
          <p:cNvPr id="28681" name="Line 9"/>
          <p:cNvSpPr>
            <a:spLocks noChangeShapeType="1"/>
          </p:cNvSpPr>
          <p:nvPr/>
        </p:nvSpPr>
        <p:spPr bwMode="auto">
          <a:xfrm flipH="1">
            <a:off x="6400800" y="1371600"/>
            <a:ext cx="228600" cy="53340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594" name="Rectangle 10"/>
          <p:cNvSpPr>
            <a:spLocks noChangeArrowheads="1"/>
          </p:cNvSpPr>
          <p:nvPr/>
        </p:nvSpPr>
        <p:spPr bwMode="auto">
          <a:xfrm>
            <a:off x="228600" y="5638800"/>
            <a:ext cx="8382000" cy="946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2800" b="1">
                <a:effectLst>
                  <a:outerShdw blurRad="38100" dist="38100" dir="2700000" algn="tl">
                    <a:srgbClr val="010199"/>
                  </a:outerShdw>
                </a:effectLst>
              </a:rPr>
              <a:t>When the alpha particles hit the fluorescent screen, the screen would glow.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nimBg="1" autoUpdateAnimBg="0"/>
      <p:bldP spid="67589" grpId="0" animBg="1" autoUpdateAnimBg="0"/>
      <p:bldP spid="67591" grpId="0" animBg="1" autoUpdateAnimBg="0"/>
      <p:bldP spid="67592" grpId="0" animBg="1" autoUpdateAnimBg="0"/>
      <p:bldP spid="6759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FFFF"/>
                </a:solidFill>
                <a:effectLst/>
              </a:rPr>
              <a:t>The History of the Atom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8915400" cy="52578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4000" b="1" smtClean="0">
                <a:effectLst/>
                <a:latin typeface="Arial Narrow" pitchFamily="34" charset="0"/>
              </a:rPr>
              <a:t>Original idea – Greek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3600" b="1" smtClean="0">
                <a:solidFill>
                  <a:srgbClr val="FFFF00"/>
                </a:solidFill>
                <a:effectLst/>
                <a:latin typeface="Arial Narrow" pitchFamily="34" charset="0"/>
              </a:rPr>
              <a:t>Democritus – 460 B.C.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endParaRPr lang="en-US" sz="3600" b="1" smtClean="0">
              <a:effectLst/>
              <a:latin typeface="Arial Narrow" pitchFamily="34" charset="0"/>
            </a:endParaRP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3600" b="1" smtClean="0">
                <a:effectLst/>
                <a:latin typeface="Arial Narrow" pitchFamily="34" charset="0"/>
              </a:rPr>
              <a:t>Thought there were ‘indivisible particles’ that everything was made from</a:t>
            </a:r>
          </a:p>
          <a:p>
            <a:pPr lvl="2" eaLnBrk="1" hangingPunct="1">
              <a:lnSpc>
                <a:spcPct val="150000"/>
              </a:lnSpc>
              <a:spcBef>
                <a:spcPct val="0"/>
              </a:spcBef>
            </a:pPr>
            <a:r>
              <a:rPr lang="en-US" sz="3600" b="1" smtClean="0">
                <a:effectLst/>
                <a:latin typeface="Arial Narrow" pitchFamily="34" charset="0"/>
              </a:rPr>
              <a:t>Called them </a:t>
            </a:r>
            <a:r>
              <a:rPr lang="en-US" sz="3600" b="1" smtClean="0">
                <a:solidFill>
                  <a:srgbClr val="FFFF00"/>
                </a:solidFill>
                <a:effectLst/>
                <a:latin typeface="Arial Narrow" pitchFamily="34" charset="0"/>
              </a:rPr>
              <a:t>ATOMS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24000"/>
            <a:ext cx="1981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64293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143000" y="381000"/>
            <a:ext cx="609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CCFFFF"/>
                </a:solidFill>
                <a:latin typeface="Times New Roman" pitchFamily="18" charset="0"/>
              </a:rPr>
              <a:t>What he expected…</a:t>
            </a: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2743200" y="3429000"/>
            <a:ext cx="2895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5867400" y="3429000"/>
            <a:ext cx="152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04800" y="5065713"/>
            <a:ext cx="47244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10199"/>
                  </a:outerShdw>
                </a:effectLst>
              </a:rPr>
              <a:t>The alpha particles should pass through without changing direction very much.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609600" y="457200"/>
            <a:ext cx="7543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CFFFF"/>
                </a:solidFill>
                <a:latin typeface="Times New Roman" pitchFamily="18" charset="0"/>
              </a:rPr>
              <a:t>Because…he thought the charges were evenly distributed throughout the atom.</a:t>
            </a:r>
          </a:p>
        </p:txBody>
      </p:sp>
      <p:sp>
        <p:nvSpPr>
          <p:cNvPr id="30723" name="Oval 3"/>
          <p:cNvSpPr>
            <a:spLocks noChangeArrowheads="1"/>
          </p:cNvSpPr>
          <p:nvPr/>
        </p:nvSpPr>
        <p:spPr bwMode="auto">
          <a:xfrm>
            <a:off x="3575050" y="2736850"/>
            <a:ext cx="3187700" cy="3187700"/>
          </a:xfrm>
          <a:prstGeom prst="ellipse">
            <a:avLst/>
          </a:prstGeom>
          <a:gradFill rotWithShape="1">
            <a:gsLst>
              <a:gs pos="0">
                <a:srgbClr val="9933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4" name="Oval 4"/>
          <p:cNvSpPr>
            <a:spLocks noChangeArrowheads="1"/>
          </p:cNvSpPr>
          <p:nvPr/>
        </p:nvSpPr>
        <p:spPr bwMode="auto">
          <a:xfrm>
            <a:off x="4495800" y="3276600"/>
            <a:ext cx="444500" cy="444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5" name="Line 5"/>
          <p:cNvSpPr>
            <a:spLocks noChangeShapeType="1"/>
          </p:cNvSpPr>
          <p:nvPr/>
        </p:nvSpPr>
        <p:spPr bwMode="auto">
          <a:xfrm>
            <a:off x="4565650" y="3498850"/>
            <a:ext cx="3048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6" name="Oval 6"/>
          <p:cNvSpPr>
            <a:spLocks noChangeArrowheads="1"/>
          </p:cNvSpPr>
          <p:nvPr/>
        </p:nvSpPr>
        <p:spPr bwMode="auto">
          <a:xfrm>
            <a:off x="5791200" y="4419600"/>
            <a:ext cx="444500" cy="444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5861050" y="4641850"/>
            <a:ext cx="3048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28" name="Oval 8"/>
          <p:cNvSpPr>
            <a:spLocks noChangeArrowheads="1"/>
          </p:cNvSpPr>
          <p:nvPr/>
        </p:nvSpPr>
        <p:spPr bwMode="auto">
          <a:xfrm>
            <a:off x="4038600" y="4572000"/>
            <a:ext cx="444500" cy="444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4108450" y="4794250"/>
            <a:ext cx="3048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0" name="Oval 10"/>
          <p:cNvSpPr>
            <a:spLocks noChangeArrowheads="1"/>
          </p:cNvSpPr>
          <p:nvPr/>
        </p:nvSpPr>
        <p:spPr bwMode="auto">
          <a:xfrm>
            <a:off x="5562600" y="3429000"/>
            <a:ext cx="444500" cy="444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5632450" y="3651250"/>
            <a:ext cx="3048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2" name="Oval 12"/>
          <p:cNvSpPr>
            <a:spLocks noChangeArrowheads="1"/>
          </p:cNvSpPr>
          <p:nvPr/>
        </p:nvSpPr>
        <p:spPr bwMode="auto">
          <a:xfrm>
            <a:off x="5105400" y="5181600"/>
            <a:ext cx="444500" cy="4445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33" name="Line 13"/>
          <p:cNvSpPr>
            <a:spLocks noChangeShapeType="1"/>
          </p:cNvSpPr>
          <p:nvPr/>
        </p:nvSpPr>
        <p:spPr bwMode="auto">
          <a:xfrm>
            <a:off x="5175250" y="5403850"/>
            <a:ext cx="30480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4" name="Line 14"/>
          <p:cNvSpPr>
            <a:spLocks noChangeShapeType="1"/>
          </p:cNvSpPr>
          <p:nvPr/>
        </p:nvSpPr>
        <p:spPr bwMode="auto">
          <a:xfrm>
            <a:off x="755650" y="4337050"/>
            <a:ext cx="76962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695450"/>
            <a:ext cx="64293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914400" y="457200"/>
            <a:ext cx="60960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CCFFFF"/>
                </a:solidFill>
                <a:latin typeface="Times New Roman" pitchFamily="18" charset="0"/>
              </a:rPr>
              <a:t>What he got…</a:t>
            </a: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2743200" y="3657600"/>
            <a:ext cx="2895600" cy="0"/>
          </a:xfrm>
          <a:prstGeom prst="line">
            <a:avLst/>
          </a:prstGeom>
          <a:noFill/>
          <a:ln w="1270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5791200" y="3657600"/>
            <a:ext cx="1600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 flipV="1">
            <a:off x="5791200" y="3505200"/>
            <a:ext cx="1600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1" name="Line 7"/>
          <p:cNvSpPr>
            <a:spLocks noChangeShapeType="1"/>
          </p:cNvSpPr>
          <p:nvPr/>
        </p:nvSpPr>
        <p:spPr bwMode="auto">
          <a:xfrm>
            <a:off x="5867400" y="3657600"/>
            <a:ext cx="16002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2" name="Line 8"/>
          <p:cNvSpPr>
            <a:spLocks noChangeShapeType="1"/>
          </p:cNvSpPr>
          <p:nvPr/>
        </p:nvSpPr>
        <p:spPr bwMode="auto">
          <a:xfrm>
            <a:off x="5791200" y="3657600"/>
            <a:ext cx="16002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3" name="Line 9"/>
          <p:cNvSpPr>
            <a:spLocks noChangeShapeType="1"/>
          </p:cNvSpPr>
          <p:nvPr/>
        </p:nvSpPr>
        <p:spPr bwMode="auto">
          <a:xfrm flipV="1">
            <a:off x="5943600" y="3276600"/>
            <a:ext cx="13716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4" name="Line 10"/>
          <p:cNvSpPr>
            <a:spLocks noChangeShapeType="1"/>
          </p:cNvSpPr>
          <p:nvPr/>
        </p:nvSpPr>
        <p:spPr bwMode="auto">
          <a:xfrm flipV="1">
            <a:off x="5867400" y="2971800"/>
            <a:ext cx="14478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5" name="Line 11"/>
          <p:cNvSpPr>
            <a:spLocks noChangeShapeType="1"/>
          </p:cNvSpPr>
          <p:nvPr/>
        </p:nvSpPr>
        <p:spPr bwMode="auto">
          <a:xfrm>
            <a:off x="5791200" y="3657600"/>
            <a:ext cx="15240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6" name="Line 12"/>
          <p:cNvSpPr>
            <a:spLocks noChangeShapeType="1"/>
          </p:cNvSpPr>
          <p:nvPr/>
        </p:nvSpPr>
        <p:spPr bwMode="auto">
          <a:xfrm flipV="1">
            <a:off x="5867400" y="2438400"/>
            <a:ext cx="914400" cy="1219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7" name="Line 13"/>
          <p:cNvSpPr>
            <a:spLocks noChangeShapeType="1"/>
          </p:cNvSpPr>
          <p:nvPr/>
        </p:nvSpPr>
        <p:spPr bwMode="auto">
          <a:xfrm>
            <a:off x="5867400" y="3733800"/>
            <a:ext cx="9144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8" name="Line 14"/>
          <p:cNvSpPr>
            <a:spLocks noChangeShapeType="1"/>
          </p:cNvSpPr>
          <p:nvPr/>
        </p:nvSpPr>
        <p:spPr bwMode="auto">
          <a:xfrm flipH="1">
            <a:off x="5410200" y="3657600"/>
            <a:ext cx="30480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39" name="Line 15"/>
          <p:cNvSpPr>
            <a:spLocks noChangeShapeType="1"/>
          </p:cNvSpPr>
          <p:nvPr/>
        </p:nvSpPr>
        <p:spPr bwMode="auto">
          <a:xfrm flipV="1">
            <a:off x="4038600" y="3657600"/>
            <a:ext cx="16002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0" name="Line 16"/>
          <p:cNvSpPr>
            <a:spLocks noChangeShapeType="1"/>
          </p:cNvSpPr>
          <p:nvPr/>
        </p:nvSpPr>
        <p:spPr bwMode="auto">
          <a:xfrm flipH="1" flipV="1">
            <a:off x="4648200" y="2286000"/>
            <a:ext cx="990600" cy="1295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MPFX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MPFX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78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MPFX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MPFX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MPFX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MPFX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MPFX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MPFX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choche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78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choche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778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Richoche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nimBg="1"/>
      <p:bldP spid="77829" grpId="0" animBg="1"/>
      <p:bldP spid="77830" grpId="0" animBg="1"/>
      <p:bldP spid="77831" grpId="0" animBg="1"/>
      <p:bldP spid="77832" grpId="0" animBg="1"/>
      <p:bldP spid="77833" grpId="0" animBg="1"/>
      <p:bldP spid="77834" grpId="0" animBg="1"/>
      <p:bldP spid="77835" grpId="0" animBg="1"/>
      <p:bldP spid="77836" grpId="0" animBg="1"/>
      <p:bldP spid="77837" grpId="0" animBg="1"/>
      <p:bldP spid="77838" grpId="0" animBg="1"/>
      <p:bldP spid="77839" grpId="0" animBg="1"/>
      <p:bldP spid="7784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33400" y="228600"/>
            <a:ext cx="66294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>
                <a:solidFill>
                  <a:srgbClr val="CCFFFF"/>
                </a:solidFill>
                <a:latin typeface="Times New Roman" pitchFamily="18" charset="0"/>
              </a:rPr>
              <a:t>How he explained it: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848600" cy="38862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b="1" dirty="0" smtClean="0"/>
              <a:t>The atom is mostly empty space.</a:t>
            </a:r>
          </a:p>
          <a:p>
            <a:pPr eaLnBrk="1" hangingPunct="1">
              <a:defRPr/>
            </a:pPr>
            <a:r>
              <a:rPr lang="en-US" b="1" dirty="0" smtClean="0"/>
              <a:t>It contains a small, dense, positive area at the center.</a:t>
            </a:r>
          </a:p>
          <a:p>
            <a:pPr eaLnBrk="1" hangingPunct="1">
              <a:defRPr/>
            </a:pPr>
            <a:r>
              <a:rPr lang="en-US" b="1" dirty="0" smtClean="0"/>
              <a:t>Alpha particles are deflected by this area if they get close enough.</a:t>
            </a:r>
            <a:r>
              <a:rPr lang="en-US" dirty="0" smtClean="0"/>
              <a:t>	</a:t>
            </a:r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5334000" y="3765550"/>
            <a:ext cx="2971800" cy="2895600"/>
          </a:xfrm>
          <a:prstGeom prst="ellipse">
            <a:avLst/>
          </a:prstGeom>
          <a:gradFill rotWithShape="1">
            <a:gsLst>
              <a:gs pos="0">
                <a:srgbClr val="80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en-US" sz="800" b="1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+</a:t>
            </a:r>
          </a:p>
          <a:p>
            <a:pPr algn="ctr"/>
            <a:endParaRPr lang="en-US" sz="2400">
              <a:latin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build="p" autoUpdateAnimBg="0"/>
      <p:bldP spid="2560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3657600" y="1676400"/>
            <a:ext cx="3721100" cy="3721100"/>
            <a:chOff x="2308" y="1060"/>
            <a:chExt cx="2344" cy="2344"/>
          </a:xfrm>
        </p:grpSpPr>
        <p:sp>
          <p:nvSpPr>
            <p:cNvPr id="33808" name="Oval 3"/>
            <p:cNvSpPr>
              <a:spLocks noChangeArrowheads="1"/>
            </p:cNvSpPr>
            <p:nvPr/>
          </p:nvSpPr>
          <p:spPr bwMode="auto">
            <a:xfrm>
              <a:off x="2308" y="1060"/>
              <a:ext cx="2344" cy="2344"/>
            </a:xfrm>
            <a:prstGeom prst="ellipse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09" name="Oval 4"/>
            <p:cNvSpPr>
              <a:spLocks noChangeArrowheads="1"/>
            </p:cNvSpPr>
            <p:nvPr/>
          </p:nvSpPr>
          <p:spPr bwMode="auto">
            <a:xfrm>
              <a:off x="3364" y="2116"/>
              <a:ext cx="232" cy="23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810" name="Rectangle 5"/>
            <p:cNvSpPr>
              <a:spLocks noChangeArrowheads="1"/>
            </p:cNvSpPr>
            <p:nvPr/>
          </p:nvSpPr>
          <p:spPr bwMode="auto">
            <a:xfrm>
              <a:off x="3360" y="2064"/>
              <a:ext cx="288" cy="480"/>
            </a:xfrm>
            <a:prstGeom prst="rect">
              <a:avLst/>
            </a:prstGeom>
            <a:solidFill>
              <a:srgbClr val="CC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4400" b="1">
                  <a:latin typeface="Times New Roman" pitchFamily="18" charset="0"/>
                </a:rPr>
                <a:t>+</a:t>
              </a:r>
            </a:p>
          </p:txBody>
        </p:sp>
      </p:grp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533400" y="19050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7" name="Line 7"/>
          <p:cNvSpPr>
            <a:spLocks noChangeShapeType="1"/>
          </p:cNvSpPr>
          <p:nvPr/>
        </p:nvSpPr>
        <p:spPr bwMode="auto">
          <a:xfrm>
            <a:off x="533400" y="56388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>
            <a:off x="685800" y="3733800"/>
            <a:ext cx="4343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9" name="Arc 9"/>
          <p:cNvSpPr>
            <a:spLocks/>
          </p:cNvSpPr>
          <p:nvPr/>
        </p:nvSpPr>
        <p:spPr bwMode="auto">
          <a:xfrm>
            <a:off x="5029200" y="3735388"/>
            <a:ext cx="381000" cy="381000"/>
          </a:xfrm>
          <a:custGeom>
            <a:avLst/>
            <a:gdLst>
              <a:gd name="T0" fmla="*/ 0 w 21600"/>
              <a:gd name="T1" fmla="*/ 0 h 21600"/>
              <a:gd name="T2" fmla="*/ 118540689 w 21600"/>
              <a:gd name="T3" fmla="*/ 118540689 h 21600"/>
              <a:gd name="T4" fmla="*/ 0 w 21600"/>
              <a:gd name="T5" fmla="*/ 11854068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0" name="Line 10"/>
          <p:cNvSpPr>
            <a:spLocks noChangeShapeType="1"/>
          </p:cNvSpPr>
          <p:nvPr/>
        </p:nvSpPr>
        <p:spPr bwMode="auto">
          <a:xfrm>
            <a:off x="5410200" y="4114800"/>
            <a:ext cx="304800" cy="2286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533400" y="22098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533400" y="4876800"/>
            <a:ext cx="77724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3" name="Line 13"/>
          <p:cNvSpPr>
            <a:spLocks noChangeShapeType="1"/>
          </p:cNvSpPr>
          <p:nvPr/>
        </p:nvSpPr>
        <p:spPr bwMode="auto">
          <a:xfrm>
            <a:off x="533400" y="3048000"/>
            <a:ext cx="457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4" name="Arc 14"/>
          <p:cNvSpPr>
            <a:spLocks/>
          </p:cNvSpPr>
          <p:nvPr/>
        </p:nvSpPr>
        <p:spPr bwMode="auto">
          <a:xfrm>
            <a:off x="5105400" y="2971800"/>
            <a:ext cx="838200" cy="76200"/>
          </a:xfrm>
          <a:custGeom>
            <a:avLst/>
            <a:gdLst>
              <a:gd name="T0" fmla="*/ 1262221204 w 21600"/>
              <a:gd name="T1" fmla="*/ 0 h 21600"/>
              <a:gd name="T2" fmla="*/ 0 w 21600"/>
              <a:gd name="T3" fmla="*/ 948327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5" name="Line 15"/>
          <p:cNvSpPr>
            <a:spLocks noChangeShapeType="1"/>
          </p:cNvSpPr>
          <p:nvPr/>
        </p:nvSpPr>
        <p:spPr bwMode="auto">
          <a:xfrm flipV="1">
            <a:off x="5943600" y="2286000"/>
            <a:ext cx="274320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6" name="Line 16"/>
          <p:cNvSpPr>
            <a:spLocks noChangeShapeType="1"/>
          </p:cNvSpPr>
          <p:nvPr/>
        </p:nvSpPr>
        <p:spPr bwMode="auto">
          <a:xfrm>
            <a:off x="304800" y="2819400"/>
            <a:ext cx="4495800" cy="381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7" name="Arc 17"/>
          <p:cNvSpPr>
            <a:spLocks/>
          </p:cNvSpPr>
          <p:nvPr/>
        </p:nvSpPr>
        <p:spPr bwMode="auto">
          <a:xfrm>
            <a:off x="4724400" y="3200400"/>
            <a:ext cx="611188" cy="381000"/>
          </a:xfrm>
          <a:custGeom>
            <a:avLst/>
            <a:gdLst>
              <a:gd name="T0" fmla="*/ 0 w 21656"/>
              <a:gd name="T1" fmla="*/ 0 h 43119"/>
              <a:gd name="T2" fmla="*/ 43183779 w 21656"/>
              <a:gd name="T3" fmla="*/ 29746620 h 43119"/>
              <a:gd name="T4" fmla="*/ 1258501 w 21656"/>
              <a:gd name="T5" fmla="*/ 14901263 h 43119"/>
              <a:gd name="T6" fmla="*/ 0 60000 65536"/>
              <a:gd name="T7" fmla="*/ 0 60000 65536"/>
              <a:gd name="T8" fmla="*/ 0 60000 65536"/>
              <a:gd name="T9" fmla="*/ 0 w 21656"/>
              <a:gd name="T10" fmla="*/ 0 h 43119"/>
              <a:gd name="T11" fmla="*/ 21656 w 21656"/>
              <a:gd name="T12" fmla="*/ 43119 h 431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56" h="43119" fill="none" extrusionOk="0">
                <a:moveTo>
                  <a:pt x="0" y="0"/>
                </a:moveTo>
                <a:cubicBezTo>
                  <a:pt x="18" y="0"/>
                  <a:pt x="37" y="-1"/>
                  <a:pt x="56" y="0"/>
                </a:cubicBezTo>
                <a:cubicBezTo>
                  <a:pt x="11985" y="0"/>
                  <a:pt x="21656" y="9670"/>
                  <a:pt x="21656" y="21600"/>
                </a:cubicBezTo>
                <a:cubicBezTo>
                  <a:pt x="21656" y="32806"/>
                  <a:pt x="13085" y="42151"/>
                  <a:pt x="1921" y="43119"/>
                </a:cubicBezTo>
              </a:path>
              <a:path w="21656" h="43119" stroke="0" extrusionOk="0">
                <a:moveTo>
                  <a:pt x="0" y="0"/>
                </a:moveTo>
                <a:cubicBezTo>
                  <a:pt x="18" y="0"/>
                  <a:pt x="37" y="-1"/>
                  <a:pt x="56" y="0"/>
                </a:cubicBezTo>
                <a:cubicBezTo>
                  <a:pt x="11985" y="0"/>
                  <a:pt x="21656" y="9670"/>
                  <a:pt x="21656" y="21600"/>
                </a:cubicBezTo>
                <a:cubicBezTo>
                  <a:pt x="21656" y="32806"/>
                  <a:pt x="13085" y="42151"/>
                  <a:pt x="1921" y="43119"/>
                </a:cubicBezTo>
                <a:lnTo>
                  <a:pt x="56" y="21600"/>
                </a:ln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38" name="Line 18"/>
          <p:cNvSpPr>
            <a:spLocks noChangeShapeType="1"/>
          </p:cNvSpPr>
          <p:nvPr/>
        </p:nvSpPr>
        <p:spPr bwMode="auto">
          <a:xfrm>
            <a:off x="228600" y="3581400"/>
            <a:ext cx="4572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hoche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19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9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819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19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19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chochet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500"/>
                                        <p:tgtEl>
                                          <p:spTgt spid="819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creeching Brak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6" grpId="0" animBg="1"/>
      <p:bldP spid="81927" grpId="0" animBg="1"/>
      <p:bldP spid="81928" grpId="0" animBg="1"/>
      <p:bldP spid="81929" grpId="0" animBg="1"/>
      <p:bldP spid="81930" grpId="0" animBg="1"/>
      <p:bldP spid="81931" grpId="0" animBg="1"/>
      <p:bldP spid="81932" grpId="0" animBg="1"/>
      <p:bldP spid="81933" grpId="0" animBg="1"/>
      <p:bldP spid="81934" grpId="0" animBg="1"/>
      <p:bldP spid="81935" grpId="0" animBg="1"/>
      <p:bldP spid="81936" grpId="0" animBg="1"/>
      <p:bldP spid="81937" grpId="0" animBg="1"/>
      <p:bldP spid="8193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95288"/>
            <a:ext cx="7772400" cy="823912"/>
          </a:xfrm>
        </p:spPr>
        <p:txBody>
          <a:bodyPr lIns="92075" tIns="46038" rIns="92075" bIns="46038" anchor="b">
            <a:spAutoFit/>
          </a:bodyPr>
          <a:lstStyle/>
          <a:p>
            <a:pPr eaLnBrk="1" hangingPunct="1">
              <a:defRPr/>
            </a:pPr>
            <a:r>
              <a:rPr lang="en-US" sz="4800" b="1" dirty="0" smtClean="0">
                <a:solidFill>
                  <a:srgbClr val="CCFFFF"/>
                </a:solidFill>
              </a:rPr>
              <a:t>Rutherford’s Model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648200" cy="5410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effectLst/>
              </a:rPr>
              <a:t>A dense positive core in the atom</a:t>
            </a:r>
          </a:p>
          <a:p>
            <a:pPr lvl="1" eaLnBrk="1" hangingPunct="1"/>
            <a:r>
              <a:rPr lang="en-US" b="1" smtClean="0">
                <a:effectLst/>
              </a:rPr>
              <a:t>Called the nucleus</a:t>
            </a:r>
          </a:p>
          <a:p>
            <a:pPr eaLnBrk="1" hangingPunct="1"/>
            <a:r>
              <a:rPr lang="en-US" b="1" smtClean="0">
                <a:solidFill>
                  <a:srgbClr val="FFFF00"/>
                </a:solidFill>
                <a:effectLst/>
              </a:rPr>
              <a:t>Electrons move randomly around this core</a:t>
            </a:r>
          </a:p>
          <a:p>
            <a:pPr eaLnBrk="1" hangingPunct="1"/>
            <a:r>
              <a:rPr lang="en-US" b="1" smtClean="0">
                <a:solidFill>
                  <a:srgbClr val="FFFF00"/>
                </a:solidFill>
                <a:effectLst/>
              </a:rPr>
              <a:t>Atom is mostly empty space</a:t>
            </a:r>
          </a:p>
        </p:txBody>
      </p:sp>
      <p:graphicFrame>
        <p:nvGraphicFramePr>
          <p:cNvPr id="83972" name="Object 4"/>
          <p:cNvGraphicFramePr>
            <a:graphicFrameLocks noGrp="1"/>
          </p:cNvGraphicFramePr>
          <p:nvPr>
            <p:ph sz="half" idx="2"/>
          </p:nvPr>
        </p:nvGraphicFramePr>
        <p:xfrm>
          <a:off x="4876800" y="1828800"/>
          <a:ext cx="4038600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43" name="CorelDRAW" r:id="rId4" imgW="606003" imgH="606003" progId="CorelDRAW.Graphic.9">
                  <p:embed/>
                </p:oleObj>
              </mc:Choice>
              <mc:Fallback>
                <p:oleObj name="CorelDRAW" r:id="rId4" imgW="606003" imgH="606003" progId="CorelDRAW.Graphic.9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1828800"/>
                        <a:ext cx="4038600" cy="4175125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6629400" y="3657600"/>
            <a:ext cx="68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+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8229600" cy="41417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Other Scientists You Need to Know…</a:t>
            </a:r>
            <a:br>
              <a:rPr lang="en-US" dirty="0" smtClean="0"/>
            </a:br>
            <a:r>
              <a:rPr lang="en-US" dirty="0" smtClean="0"/>
              <a:t>Listed Chronologically by Approximate Date of Contribution</a:t>
            </a:r>
            <a:endParaRPr lang="en-US" dirty="0"/>
          </a:p>
        </p:txBody>
      </p:sp>
      <p:pic>
        <p:nvPicPr>
          <p:cNvPr id="92164" name="Picture 4" descr="C:\Users\John\Desktop\mad_ani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38600"/>
            <a:ext cx="2133600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3505200"/>
          </a:xfrm>
        </p:spPr>
        <p:txBody>
          <a:bodyPr/>
          <a:lstStyle/>
          <a:p>
            <a:pPr>
              <a:defRPr/>
            </a:pPr>
            <a:r>
              <a:rPr lang="en-US" sz="3600" b="1" dirty="0" err="1" smtClean="0">
                <a:solidFill>
                  <a:srgbClr val="FFFF00"/>
                </a:solidFill>
              </a:rPr>
              <a:t>Niels</a:t>
            </a:r>
            <a:r>
              <a:rPr lang="en-US" sz="3600" b="1" dirty="0" smtClean="0">
                <a:solidFill>
                  <a:srgbClr val="FFFF00"/>
                </a:solidFill>
              </a:rPr>
              <a:t> Bohr (~ 1912)</a:t>
            </a:r>
            <a:endParaRPr lang="en-US" dirty="0"/>
          </a:p>
          <a:p>
            <a:pPr lvl="1">
              <a:defRPr/>
            </a:pPr>
            <a:r>
              <a:rPr lang="en-US" sz="3200" dirty="0" smtClean="0"/>
              <a:t>Applied the concepts of Planck and Einstein to theorize that electrons are restricted to certain energy levels.</a:t>
            </a:r>
          </a:p>
          <a:p>
            <a:pPr lvl="1">
              <a:defRPr/>
            </a:pPr>
            <a:r>
              <a:rPr lang="en-US" sz="3200" dirty="0" smtClean="0"/>
              <a:t>They must travel in orbits around the nucleus</a:t>
            </a:r>
          </a:p>
          <a:p>
            <a:pPr lvl="1">
              <a:defRPr/>
            </a:pPr>
            <a:r>
              <a:rPr lang="en-US" sz="3200" dirty="0" smtClean="0"/>
              <a:t>Called the Planetary Model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  <p:pic>
        <p:nvPicPr>
          <p:cNvPr id="4" name="Picture 9" descr="animated gifs Atoms 19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989388"/>
            <a:ext cx="25352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9144000" cy="62484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Louis de Broglie—Duality of Particles and Waves (~ 1924)</a:t>
            </a:r>
          </a:p>
          <a:p>
            <a:pPr lvl="1">
              <a:defRPr/>
            </a:pPr>
            <a:r>
              <a:rPr lang="en-US" sz="3200" dirty="0" smtClean="0"/>
              <a:t>Theorized that electrons can behave as both particles and waves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71725"/>
            <a:ext cx="5029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5029200" cy="62484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Werner Heisenberg (~ 1927)</a:t>
            </a:r>
          </a:p>
          <a:p>
            <a:pPr lvl="1">
              <a:defRPr/>
            </a:pPr>
            <a:r>
              <a:rPr lang="en-US" sz="3200" dirty="0" smtClean="0"/>
              <a:t>Uncertainty Principle: We cannot know both the position and the momentum of a quantum particle. </a:t>
            </a: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90600"/>
            <a:ext cx="343376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al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24600" cy="6858000"/>
          </a:xfrm>
          <a:prstGeom prst="rect">
            <a:avLst/>
          </a:prstGeom>
          <a:noFill/>
          <a:ln w="9525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105400" y="609600"/>
            <a:ext cx="4038600" cy="2771775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/>
              <a:t>Then comes…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/>
              <a:t> </a:t>
            </a:r>
            <a:r>
              <a:rPr lang="en-US" sz="4400" b="1">
                <a:solidFill>
                  <a:srgbClr val="FFFF00"/>
                </a:solidFill>
              </a:rPr>
              <a:t>  </a:t>
            </a:r>
          </a:p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FF00"/>
                </a:solidFill>
              </a:rPr>
              <a:t>John Dalton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32413" y="3463925"/>
            <a:ext cx="3429000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/>
              <a:t>He was a British school teacher.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6200" y="304800"/>
            <a:ext cx="8767763" cy="685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Erwin Schrodinger—Modern Mathematical Model (~ 1928)</a:t>
            </a:r>
          </a:p>
          <a:p>
            <a:pPr marL="457200" lvl="1" indent="0">
              <a:buFont typeface="Wingdings" pitchFamily="2" charset="2"/>
              <a:buNone/>
              <a:defRPr/>
            </a:pPr>
            <a:endParaRPr lang="en-US" sz="3200" dirty="0" smtClean="0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962121"/>
            <a:ext cx="3221399" cy="2635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80109" y="1676400"/>
            <a:ext cx="50292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>
              <a:buFont typeface="Arial" charset="0"/>
              <a:buChar char="•"/>
            </a:pPr>
            <a:r>
              <a:rPr lang="en-US" sz="3200" dirty="0"/>
              <a:t>Developed the model of the atom that we use today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Based on the idea of de Broglie that particles behave as waves—called wave mechanics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3200" dirty="0"/>
              <a:t>A mathematical model (difficult to picture!)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181600" y="4632325"/>
            <a:ext cx="36623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b="1">
                <a:solidFill>
                  <a:srgbClr val="FFFF00"/>
                </a:solidFill>
              </a:rPr>
              <a:t>His model is called the Quantum Mechanical Model.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3338" y="228600"/>
            <a:ext cx="8767762" cy="2286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10199"/>
                  </a:outerShdw>
                </a:effectLst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rgbClr val="FFFF00"/>
                </a:solidFill>
              </a:rPr>
              <a:t>Finally…</a:t>
            </a:r>
          </a:p>
          <a:p>
            <a:pPr>
              <a:defRPr/>
            </a:pPr>
            <a:r>
              <a:rPr lang="en-US" sz="3600" b="1" dirty="0" smtClean="0">
                <a:solidFill>
                  <a:srgbClr val="FFFF00"/>
                </a:solidFill>
              </a:rPr>
              <a:t>James Chadwick (~ 1932)</a:t>
            </a:r>
          </a:p>
          <a:p>
            <a:pPr lvl="1">
              <a:defRPr/>
            </a:pPr>
            <a:r>
              <a:rPr lang="en-US" sz="3200" dirty="0" smtClean="0"/>
              <a:t>Discovered the neutron</a:t>
            </a:r>
            <a:endParaRPr lang="en-US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49525"/>
            <a:ext cx="4097338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5105400" y="2555875"/>
            <a:ext cx="2438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/>
              <a:t>Oops—Wrong Neutron!</a:t>
            </a:r>
          </a:p>
        </p:txBody>
      </p: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10000"/>
            <a:ext cx="2557463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Which is Whose???</a:t>
            </a:r>
          </a:p>
        </p:txBody>
      </p:sp>
      <p:pic>
        <p:nvPicPr>
          <p:cNvPr id="43011" name="Picture 4" descr="atomic theorie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027113"/>
            <a:ext cx="7239000" cy="557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1973" name="Line 5"/>
          <p:cNvSpPr>
            <a:spLocks noChangeShapeType="1"/>
          </p:cNvSpPr>
          <p:nvPr/>
        </p:nvSpPr>
        <p:spPr bwMode="auto">
          <a:xfrm>
            <a:off x="2590800" y="1481138"/>
            <a:ext cx="3124200" cy="2709862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74" name="Line 6"/>
          <p:cNvSpPr>
            <a:spLocks noChangeShapeType="1"/>
          </p:cNvSpPr>
          <p:nvPr/>
        </p:nvSpPr>
        <p:spPr bwMode="auto">
          <a:xfrm flipV="1">
            <a:off x="2590800" y="1752600"/>
            <a:ext cx="3048000" cy="1128713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75" name="Line 7"/>
          <p:cNvSpPr>
            <a:spLocks noChangeShapeType="1"/>
          </p:cNvSpPr>
          <p:nvPr/>
        </p:nvSpPr>
        <p:spPr bwMode="auto">
          <a:xfrm flipV="1">
            <a:off x="2743200" y="2971800"/>
            <a:ext cx="3124200" cy="1295400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1976" name="Line 8"/>
          <p:cNvSpPr>
            <a:spLocks noChangeShapeType="1"/>
          </p:cNvSpPr>
          <p:nvPr/>
        </p:nvSpPr>
        <p:spPr bwMode="auto">
          <a:xfrm>
            <a:off x="2843213" y="5643563"/>
            <a:ext cx="3328987" cy="300037"/>
          </a:xfrm>
          <a:prstGeom prst="line">
            <a:avLst/>
          </a:prstGeom>
          <a:noFill/>
          <a:ln w="44450">
            <a:solidFill>
              <a:schemeClr val="bg1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1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1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3" grpId="0" animBg="1"/>
      <p:bldP spid="211974" grpId="0" animBg="1"/>
      <p:bldP spid="211975" grpId="0" animBg="1"/>
      <p:bldP spid="21197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RUTHERFOD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PLANCK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MENDELEEV 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MILLIKAN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DALTON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THOMSON</a:t>
            </a:r>
            <a:endParaRPr lang="en-US" dirty="0"/>
          </a:p>
        </p:txBody>
      </p:sp>
      <p:sp>
        <p:nvSpPr>
          <p:cNvPr id="17" name="Title 2"/>
          <p:cNvSpPr>
            <a:spLocks noGrp="1"/>
          </p:cNvSpPr>
          <p:nvPr>
            <p:ph type="title" idx="13"/>
          </p:nvPr>
        </p:nvSpPr>
        <p:spPr>
          <a:xfrm>
            <a:off x="127000" y="126998"/>
            <a:ext cx="8890000" cy="1778001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DETERMINED THE EXACT CHARGE OF AN ELECTRON USING THE OIL DROP EXPERIMENT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5377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RUTHERFORD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PLANCK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MENDELEEV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DALTON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THOMSON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HEISENBERG</a:t>
            </a:r>
            <a:endParaRPr lang="en-US" dirty="0"/>
          </a:p>
        </p:txBody>
      </p:sp>
      <p:sp>
        <p:nvSpPr>
          <p:cNvPr id="17" name="Title 2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FIRST ATOMIC THEORY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90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RUTHERFORD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PLANCK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MENDELEEV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DALTON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THOMSON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HEISENBERG</a:t>
            </a:r>
            <a:endParaRPr lang="en-US" dirty="0"/>
          </a:p>
        </p:txBody>
      </p:sp>
      <p:sp>
        <p:nvSpPr>
          <p:cNvPr id="17" name="Title 2"/>
          <p:cNvSpPr>
            <a:spLocks noGrp="1"/>
          </p:cNvSpPr>
          <p:nvPr>
            <p:ph type="title" idx="13"/>
          </p:nvPr>
        </p:nvSpPr>
        <p:spPr>
          <a:xfrm>
            <a:off x="127000" y="126998"/>
            <a:ext cx="8890000" cy="1701801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DISCOVERED ELECTRON USING CATHODE RAY TUBE—PROPOSED PLUM PUDDING MODEL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0915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RUTHERFORD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PLANCK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MENDELEEV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HEISENBERG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THOMSON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MILLIKAN</a:t>
            </a:r>
            <a:endParaRPr lang="en-US" dirty="0"/>
          </a:p>
        </p:txBody>
      </p:sp>
      <p:sp>
        <p:nvSpPr>
          <p:cNvPr id="17" name="Title 2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UNCERTAINTY PRINCIPLE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65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RUTHERFORD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PLANCK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SHRODINGER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THOMSON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DALTON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CHADWICK</a:t>
            </a:r>
            <a:endParaRPr lang="en-US" dirty="0"/>
          </a:p>
        </p:txBody>
      </p:sp>
      <p:sp>
        <p:nvSpPr>
          <p:cNvPr id="17" name="Title 2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DISCOVERED NUCLEUS USING GOLD FOIL EXPERIMENT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46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EINSTEIN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PLANCK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MENDELEEV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SHRODINGER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DE BROGLIE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HEISENBERG</a:t>
            </a:r>
            <a:endParaRPr lang="en-US" dirty="0"/>
          </a:p>
        </p:txBody>
      </p:sp>
      <p:sp>
        <p:nvSpPr>
          <p:cNvPr id="17" name="Title 2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QUANTUM NATURE OF ENERGY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44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MOSELEY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SCHRODINGER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EINSTEIN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DE BROGLIE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DEMOCRITUS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CHADWICK</a:t>
            </a:r>
            <a:endParaRPr lang="en-US" dirty="0"/>
          </a:p>
        </p:txBody>
      </p:sp>
      <p:sp>
        <p:nvSpPr>
          <p:cNvPr id="17" name="Title 9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PARTICLE AND WAVE DUALITY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7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229600" cy="685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FF00"/>
                </a:solidFill>
                <a:effectLst/>
                <a:latin typeface="Arial Narrow" pitchFamily="34" charset="0"/>
              </a:rPr>
              <a:t>Dalton’s Atomic Theory (~1803)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991600" cy="47958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45000"/>
              </a:spcBef>
              <a:buSzPct val="130000"/>
              <a:buFont typeface="Wingdings" pitchFamily="2" charset="2"/>
              <a:buChar char="§"/>
            </a:pPr>
            <a:r>
              <a:rPr lang="en-US" sz="3800" b="1" smtClean="0">
                <a:effectLst/>
                <a:latin typeface="Arial Narrow" pitchFamily="34" charset="0"/>
              </a:rPr>
              <a:t>All matter is made of  tiny, </a:t>
            </a:r>
            <a:r>
              <a:rPr lang="en-US" sz="3800" b="1" smtClean="0">
                <a:solidFill>
                  <a:srgbClr val="FFFF00"/>
                </a:solidFill>
                <a:effectLst/>
                <a:latin typeface="Arial Narrow" pitchFamily="34" charset="0"/>
              </a:rPr>
              <a:t>indivisible </a:t>
            </a:r>
            <a:r>
              <a:rPr lang="en-US" sz="3800" b="1" smtClean="0">
                <a:effectLst/>
                <a:latin typeface="Arial Narrow" pitchFamily="34" charset="0"/>
              </a:rPr>
              <a:t>particles called atoms.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buSzPct val="130000"/>
              <a:buFont typeface="Wingdings" pitchFamily="2" charset="2"/>
              <a:buChar char="§"/>
            </a:pPr>
            <a:r>
              <a:rPr lang="en-US" sz="3800" b="1" smtClean="0">
                <a:effectLst/>
                <a:latin typeface="Arial Narrow" pitchFamily="34" charset="0"/>
              </a:rPr>
              <a:t>Atoms of the same element are </a:t>
            </a:r>
            <a:r>
              <a:rPr lang="en-US" sz="3800" b="1" smtClean="0">
                <a:solidFill>
                  <a:srgbClr val="FFFF00"/>
                </a:solidFill>
                <a:effectLst/>
                <a:latin typeface="Arial Narrow" pitchFamily="34" charset="0"/>
              </a:rPr>
              <a:t>identical.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buSzPct val="130000"/>
              <a:buFont typeface="Wingdings" pitchFamily="2" charset="2"/>
              <a:buChar char="§"/>
            </a:pPr>
            <a:r>
              <a:rPr lang="en-US" sz="3800" b="1" smtClean="0">
                <a:effectLst/>
                <a:latin typeface="Arial Narrow" pitchFamily="34" charset="0"/>
              </a:rPr>
              <a:t> Atoms of different elements combine in whole number ratios to form compounds.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  <a:buSzPct val="130000"/>
              <a:buFont typeface="Wingdings" pitchFamily="2" charset="2"/>
              <a:buChar char="§"/>
            </a:pPr>
            <a:r>
              <a:rPr lang="en-US" sz="3800" b="1" smtClean="0">
                <a:effectLst/>
                <a:latin typeface="Arial Narrow" pitchFamily="34" charset="0"/>
              </a:rPr>
              <a:t>Chemical reactions involve the rearrangement of atoms. </a:t>
            </a:r>
            <a:endParaRPr lang="en-US" sz="3800" smtClean="0">
              <a:solidFill>
                <a:srgbClr val="FFFF00"/>
              </a:solidFill>
              <a:effectLst/>
              <a:latin typeface="Arial Narrow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MOSELEY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SCHRODINGER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EINSTEIN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CHADWICK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BOHR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DE BROGLIE</a:t>
            </a:r>
            <a:endParaRPr lang="en-US" dirty="0"/>
          </a:p>
        </p:txBody>
      </p:sp>
      <p:sp>
        <p:nvSpPr>
          <p:cNvPr id="17" name="Title 9"/>
          <p:cNvSpPr>
            <a:spLocks noGrp="1"/>
          </p:cNvSpPr>
          <p:nvPr>
            <p:ph type="title" idx="13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PLANETARY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34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 smtClean="0"/>
              <a:t>MOSELEY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SCHRODINGER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EINSTEIN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 smtClean="0"/>
              <a:t>BOHR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smtClean="0"/>
              <a:t>DE BROGLIE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smtClean="0"/>
              <a:t>MENDELEEV</a:t>
            </a:r>
            <a:endParaRPr lang="en-US" dirty="0"/>
          </a:p>
        </p:txBody>
      </p:sp>
      <p:sp>
        <p:nvSpPr>
          <p:cNvPr id="17" name="Title 9"/>
          <p:cNvSpPr>
            <a:spLocks noGrp="1"/>
          </p:cNvSpPr>
          <p:nvPr>
            <p:ph type="title" idx="13"/>
          </p:nvPr>
        </p:nvSpPr>
        <p:spPr>
          <a:xfrm>
            <a:off x="152400" y="152400"/>
            <a:ext cx="8890000" cy="1828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MODERN PERIODIC TABLE—ARRANGED BY ATOMIC NUMBER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25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idx="13"/>
          </p:nvPr>
        </p:nvSpPr>
        <p:spPr>
          <a:xfrm>
            <a:off x="127000" y="127000"/>
            <a:ext cx="8890000" cy="14605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PUT THESE MODELS IN ORDER FROM EARLIEST TO LATEST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BOHR—PLANETARY 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RUTHERFORD—NUCLEAR 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SCHRODINGER—MATHEMATICAL 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DALTON—INDIVISIBLE 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THOMPSON—PLUM PUDDING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229600" cy="2160588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WHAT WAS THE NAME OF RUTHERFORD’S EXPERIMENT?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752600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WHICH SCIENTIST USED A CATHODE RAY TUBE?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1066800" y="1447800"/>
            <a:ext cx="457200" cy="457200"/>
          </a:xfrm>
          <a:prstGeom prst="ellipse">
            <a:avLst/>
          </a:prstGeom>
          <a:solidFill>
            <a:srgbClr val="3530A2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Oval 3"/>
          <p:cNvSpPr>
            <a:spLocks noChangeArrowheads="1"/>
          </p:cNvSpPr>
          <p:nvPr/>
        </p:nvSpPr>
        <p:spPr bwMode="auto">
          <a:xfrm>
            <a:off x="5105400" y="1295400"/>
            <a:ext cx="457200" cy="457200"/>
          </a:xfrm>
          <a:prstGeom prst="ellipse">
            <a:avLst/>
          </a:prstGeom>
          <a:solidFill>
            <a:srgbClr val="3530A2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2" name="Oval 4"/>
          <p:cNvSpPr>
            <a:spLocks noChangeArrowheads="1"/>
          </p:cNvSpPr>
          <p:nvPr/>
        </p:nvSpPr>
        <p:spPr bwMode="auto">
          <a:xfrm>
            <a:off x="7239000" y="1295400"/>
            <a:ext cx="457200" cy="457200"/>
          </a:xfrm>
          <a:prstGeom prst="ellipse">
            <a:avLst/>
          </a:prstGeom>
          <a:solidFill>
            <a:srgbClr val="3530A2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Oval 5"/>
          <p:cNvSpPr>
            <a:spLocks noChangeArrowheads="1"/>
          </p:cNvSpPr>
          <p:nvPr/>
        </p:nvSpPr>
        <p:spPr bwMode="auto">
          <a:xfrm>
            <a:off x="7239000" y="2133600"/>
            <a:ext cx="457200" cy="457200"/>
          </a:xfrm>
          <a:prstGeom prst="ellipse">
            <a:avLst/>
          </a:prstGeom>
          <a:solidFill>
            <a:srgbClr val="3530A2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Oval 6"/>
          <p:cNvSpPr>
            <a:spLocks noChangeArrowheads="1"/>
          </p:cNvSpPr>
          <p:nvPr/>
        </p:nvSpPr>
        <p:spPr bwMode="auto">
          <a:xfrm>
            <a:off x="609600" y="1447800"/>
            <a:ext cx="457200" cy="457200"/>
          </a:xfrm>
          <a:prstGeom prst="ellipse">
            <a:avLst/>
          </a:prstGeom>
          <a:solidFill>
            <a:srgbClr val="3530A2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5" name="Oval 7"/>
          <p:cNvSpPr>
            <a:spLocks noChangeArrowheads="1"/>
          </p:cNvSpPr>
          <p:nvPr/>
        </p:nvSpPr>
        <p:spPr bwMode="auto">
          <a:xfrm>
            <a:off x="5105400" y="2133600"/>
            <a:ext cx="457200" cy="457200"/>
          </a:xfrm>
          <a:prstGeom prst="ellipse">
            <a:avLst/>
          </a:prstGeom>
          <a:solidFill>
            <a:srgbClr val="3530A2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1066800" y="2133600"/>
            <a:ext cx="457200" cy="457200"/>
          </a:xfrm>
          <a:prstGeom prst="ellipse">
            <a:avLst/>
          </a:prstGeom>
          <a:solidFill>
            <a:srgbClr val="3530A2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7696200" y="2209800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5562600" y="1371600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4800600" y="1371600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4800600" y="2209800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421" name="Oval 13"/>
          <p:cNvSpPr>
            <a:spLocks noChangeArrowheads="1"/>
          </p:cNvSpPr>
          <p:nvPr/>
        </p:nvSpPr>
        <p:spPr bwMode="auto">
          <a:xfrm>
            <a:off x="5562600" y="2209800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422" name="Oval 14"/>
          <p:cNvSpPr>
            <a:spLocks noChangeArrowheads="1"/>
          </p:cNvSpPr>
          <p:nvPr/>
        </p:nvSpPr>
        <p:spPr bwMode="auto">
          <a:xfrm>
            <a:off x="7696200" y="1371600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1905000" y="1524000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 +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3733800" y="1600200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5400" b="1">
                <a:latin typeface="Times New Roman" pitchFamily="18" charset="0"/>
                <a:sym typeface="Wingdings" pitchFamily="2" charset="2"/>
              </a:rPr>
              <a:t></a:t>
            </a:r>
            <a:endParaRPr lang="en-US" sz="5400" b="1">
              <a:latin typeface="Times New Roman" pitchFamily="18" charset="0"/>
            </a:endParaRPr>
          </a:p>
        </p:txBody>
      </p:sp>
      <p:sp>
        <p:nvSpPr>
          <p:cNvPr id="17425" name="Oval 17"/>
          <p:cNvSpPr>
            <a:spLocks noChangeArrowheads="1"/>
          </p:cNvSpPr>
          <p:nvPr/>
        </p:nvSpPr>
        <p:spPr bwMode="auto">
          <a:xfrm>
            <a:off x="609600" y="2133600"/>
            <a:ext cx="457200" cy="457200"/>
          </a:xfrm>
          <a:prstGeom prst="ellipse">
            <a:avLst/>
          </a:prstGeom>
          <a:solidFill>
            <a:srgbClr val="3530A2"/>
          </a:solidFill>
          <a:ln w="12700">
            <a:solidFill>
              <a:schemeClr val="folHlink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26" name="Oval 18"/>
          <p:cNvSpPr>
            <a:spLocks noChangeArrowheads="1"/>
          </p:cNvSpPr>
          <p:nvPr/>
        </p:nvSpPr>
        <p:spPr bwMode="auto">
          <a:xfrm>
            <a:off x="3048000" y="1295400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427" name="Oval 19"/>
          <p:cNvSpPr>
            <a:spLocks noChangeArrowheads="1"/>
          </p:cNvSpPr>
          <p:nvPr/>
        </p:nvSpPr>
        <p:spPr bwMode="auto">
          <a:xfrm>
            <a:off x="2895600" y="2286000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428" name="Oval 20"/>
          <p:cNvSpPr>
            <a:spLocks noChangeArrowheads="1"/>
          </p:cNvSpPr>
          <p:nvPr/>
        </p:nvSpPr>
        <p:spPr bwMode="auto">
          <a:xfrm>
            <a:off x="2895600" y="1524000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429" name="Oval 21"/>
          <p:cNvSpPr>
            <a:spLocks noChangeArrowheads="1"/>
          </p:cNvSpPr>
          <p:nvPr/>
        </p:nvSpPr>
        <p:spPr bwMode="auto">
          <a:xfrm>
            <a:off x="2743200" y="1295400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430" name="Oval 22"/>
          <p:cNvSpPr>
            <a:spLocks noChangeArrowheads="1"/>
          </p:cNvSpPr>
          <p:nvPr/>
        </p:nvSpPr>
        <p:spPr bwMode="auto">
          <a:xfrm>
            <a:off x="3048000" y="2514600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431" name="Oval 23"/>
          <p:cNvSpPr>
            <a:spLocks noChangeArrowheads="1"/>
          </p:cNvSpPr>
          <p:nvPr/>
        </p:nvSpPr>
        <p:spPr bwMode="auto">
          <a:xfrm>
            <a:off x="3200400" y="2286000"/>
            <a:ext cx="304800" cy="304800"/>
          </a:xfrm>
          <a:prstGeom prst="ellips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17432" name="Text Box 24"/>
          <p:cNvSpPr txBox="1">
            <a:spLocks noChangeArrowheads="1"/>
          </p:cNvSpPr>
          <p:nvPr/>
        </p:nvSpPr>
        <p:spPr bwMode="auto">
          <a:xfrm>
            <a:off x="6248400" y="1524000"/>
            <a:ext cx="609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4000" b="1">
                <a:latin typeface="Times New Roman" pitchFamily="18" charset="0"/>
              </a:rPr>
              <a:t> +</a:t>
            </a: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457200" y="685800"/>
            <a:ext cx="3276600" cy="28194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4572000" y="533400"/>
            <a:ext cx="3733800" cy="312420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35" name="Text Box 27"/>
          <p:cNvSpPr txBox="1">
            <a:spLocks noChangeArrowheads="1"/>
          </p:cNvSpPr>
          <p:nvPr/>
        </p:nvSpPr>
        <p:spPr bwMode="auto">
          <a:xfrm>
            <a:off x="236538" y="4297363"/>
            <a:ext cx="838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/>
              <a:t>Nothing is created or destroyed, just rearranged…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2275" y="5791200"/>
            <a:ext cx="7731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>
                <a:solidFill>
                  <a:srgbClr val="FFFF00"/>
                </a:solidFill>
              </a:rPr>
              <a:t>Law of Conservation of Mass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7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70" decel="100000"/>
                                        <p:tgtEl>
                                          <p:spTgt spid="174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770" decel="100000"/>
                                        <p:tgtEl>
                                          <p:spTgt spid="1743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1" dur="77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 animBg="1"/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/>
      <p:bldP spid="17424" grpId="0"/>
      <p:bldP spid="17425" grpId="0" animBg="1"/>
      <p:bldP spid="17426" grpId="0" animBg="1"/>
      <p:bldP spid="17427" grpId="0" animBg="1"/>
      <p:bldP spid="17428" grpId="0" animBg="1"/>
      <p:bldP spid="17429" grpId="0" animBg="1"/>
      <p:bldP spid="17430" grpId="0" animBg="1"/>
      <p:bldP spid="17431" grpId="0" animBg="1"/>
      <p:bldP spid="17432" grpId="0"/>
      <p:bldP spid="17433" grpId="0" animBg="1"/>
      <p:bldP spid="17434" grpId="0" animBg="1"/>
      <p:bldP spid="17435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hom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3600" cy="6858000"/>
          </a:xfrm>
          <a:prstGeom prst="rect">
            <a:avLst/>
          </a:prstGeom>
          <a:noFill/>
          <a:ln w="9525">
            <a:solidFill>
              <a:srgbClr val="C1CE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943600" y="2133600"/>
            <a:ext cx="29718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/>
              <a:t>J. J. Thomson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CCFFFF"/>
                </a:solidFill>
                <a:effectLst/>
              </a:rPr>
              <a:t>J.J. Thomson—Discovery of the Electron (~ 1897)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8763" y="1600200"/>
            <a:ext cx="8534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/>
              <a:t>Used a piece of equipment called a </a:t>
            </a:r>
            <a:r>
              <a:rPr lang="en-US" sz="2800" b="1" dirty="0" smtClean="0">
                <a:solidFill>
                  <a:srgbClr val="FFFF00"/>
                </a:solidFill>
              </a:rPr>
              <a:t>cathode ray tube</a:t>
            </a:r>
            <a:endParaRPr lang="en-US" sz="2800" dirty="0" smtClean="0">
              <a:effectLst/>
            </a:endParaRPr>
          </a:p>
        </p:txBody>
      </p:sp>
      <p:grpSp>
        <p:nvGrpSpPr>
          <p:cNvPr id="30" name="Group 3"/>
          <p:cNvGrpSpPr>
            <a:grpSpLocks/>
          </p:cNvGrpSpPr>
          <p:nvPr/>
        </p:nvGrpSpPr>
        <p:grpSpPr bwMode="auto">
          <a:xfrm>
            <a:off x="354013" y="2667000"/>
            <a:ext cx="8307387" cy="2309813"/>
            <a:chOff x="241" y="820"/>
            <a:chExt cx="5233" cy="1804"/>
          </a:xfrm>
        </p:grpSpPr>
        <p:grpSp>
          <p:nvGrpSpPr>
            <p:cNvPr id="16396" name="Group 4"/>
            <p:cNvGrpSpPr>
              <a:grpSpLocks/>
            </p:cNvGrpSpPr>
            <p:nvPr/>
          </p:nvGrpSpPr>
          <p:grpSpPr bwMode="auto">
            <a:xfrm>
              <a:off x="241" y="1104"/>
              <a:ext cx="5233" cy="1520"/>
              <a:chOff x="241" y="1104"/>
              <a:chExt cx="5233" cy="1520"/>
            </a:xfrm>
          </p:grpSpPr>
          <p:sp>
            <p:nvSpPr>
              <p:cNvPr id="16399" name="AutoShape 5"/>
              <p:cNvSpPr>
                <a:spLocks noChangeArrowheads="1"/>
              </p:cNvSpPr>
              <p:nvPr/>
            </p:nvSpPr>
            <p:spPr bwMode="auto">
              <a:xfrm>
                <a:off x="784" y="1792"/>
                <a:ext cx="4192" cy="832"/>
              </a:xfrm>
              <a:prstGeom prst="roundRect">
                <a:avLst>
                  <a:gd name="adj" fmla="val 49995"/>
                </a:avLst>
              </a:prstGeom>
              <a:solidFill>
                <a:srgbClr val="A2C1FE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0" name="Oval 6"/>
              <p:cNvSpPr>
                <a:spLocks noChangeArrowheads="1"/>
              </p:cNvSpPr>
              <p:nvPr/>
            </p:nvSpPr>
            <p:spPr bwMode="auto">
              <a:xfrm>
                <a:off x="4468" y="1828"/>
                <a:ext cx="184" cy="76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6401" name="Group 7"/>
              <p:cNvGrpSpPr>
                <a:grpSpLocks/>
              </p:cNvGrpSpPr>
              <p:nvPr/>
            </p:nvGrpSpPr>
            <p:grpSpPr bwMode="auto">
              <a:xfrm>
                <a:off x="241" y="1105"/>
                <a:ext cx="911" cy="1104"/>
                <a:chOff x="241" y="1105"/>
                <a:chExt cx="911" cy="1104"/>
              </a:xfrm>
            </p:grpSpPr>
            <p:sp>
              <p:nvSpPr>
                <p:cNvPr id="16407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576" y="2208"/>
                  <a:ext cx="576" cy="0"/>
                </a:xfrm>
                <a:prstGeom prst="line">
                  <a:avLst/>
                </a:prstGeom>
                <a:noFill/>
                <a:ln w="508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8" name="Arc 9"/>
                <p:cNvSpPr>
                  <a:spLocks/>
                </p:cNvSpPr>
                <p:nvPr/>
              </p:nvSpPr>
              <p:spPr bwMode="auto">
                <a:xfrm>
                  <a:off x="241" y="1105"/>
                  <a:ext cx="371" cy="1104"/>
                </a:xfrm>
                <a:custGeom>
                  <a:avLst/>
                  <a:gdLst>
                    <a:gd name="T0" fmla="*/ 0 w 23850"/>
                    <a:gd name="T1" fmla="*/ 1 h 43200"/>
                    <a:gd name="T2" fmla="*/ 0 w 23850"/>
                    <a:gd name="T3" fmla="*/ 0 h 43200"/>
                    <a:gd name="T4" fmla="*/ 0 w 2385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850"/>
                    <a:gd name="T10" fmla="*/ 0 h 43200"/>
                    <a:gd name="T11" fmla="*/ 23850 w 2385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85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2351" y="-1"/>
                        <a:pt x="23102" y="39"/>
                        <a:pt x="23850" y="117"/>
                      </a:cubicBezTo>
                    </a:path>
                    <a:path w="2385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2351" y="-1"/>
                        <a:pt x="23102" y="39"/>
                        <a:pt x="23850" y="117"/>
                      </a:cubicBezTo>
                      <a:lnTo>
                        <a:pt x="21600" y="21600"/>
                      </a:lnTo>
                      <a:lnTo>
                        <a:pt x="21600" y="43200"/>
                      </a:lnTo>
                      <a:close/>
                    </a:path>
                  </a:pathLst>
                </a:custGeom>
                <a:noFill/>
                <a:ln w="508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402" name="Group 10"/>
              <p:cNvGrpSpPr>
                <a:grpSpLocks/>
              </p:cNvGrpSpPr>
              <p:nvPr/>
            </p:nvGrpSpPr>
            <p:grpSpPr bwMode="auto">
              <a:xfrm>
                <a:off x="4560" y="1105"/>
                <a:ext cx="914" cy="1104"/>
                <a:chOff x="4560" y="1105"/>
                <a:chExt cx="914" cy="1104"/>
              </a:xfrm>
            </p:grpSpPr>
            <p:sp>
              <p:nvSpPr>
                <p:cNvPr id="16405" name="Line 11"/>
                <p:cNvSpPr>
                  <a:spLocks noChangeShapeType="1"/>
                </p:cNvSpPr>
                <p:nvPr/>
              </p:nvSpPr>
              <p:spPr bwMode="auto">
                <a:xfrm>
                  <a:off x="4560" y="2208"/>
                  <a:ext cx="576" cy="0"/>
                </a:xfrm>
                <a:prstGeom prst="line">
                  <a:avLst/>
                </a:prstGeom>
                <a:noFill/>
                <a:ln w="508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6" name="Arc 12"/>
                <p:cNvSpPr>
                  <a:spLocks/>
                </p:cNvSpPr>
                <p:nvPr/>
              </p:nvSpPr>
              <p:spPr bwMode="auto">
                <a:xfrm>
                  <a:off x="5102" y="1105"/>
                  <a:ext cx="372" cy="1104"/>
                </a:xfrm>
                <a:custGeom>
                  <a:avLst/>
                  <a:gdLst>
                    <a:gd name="T0" fmla="*/ 0 w 23914"/>
                    <a:gd name="T1" fmla="*/ 0 h 43200"/>
                    <a:gd name="T2" fmla="*/ 0 w 23914"/>
                    <a:gd name="T3" fmla="*/ 1 h 43200"/>
                    <a:gd name="T4" fmla="*/ 0 w 2391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914"/>
                    <a:gd name="T10" fmla="*/ 0 h 43200"/>
                    <a:gd name="T11" fmla="*/ 23914 w 2391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914" h="43200" fill="none" extrusionOk="0">
                      <a:moveTo>
                        <a:pt x="0" y="124"/>
                      </a:moveTo>
                      <a:cubicBezTo>
                        <a:pt x="768" y="41"/>
                        <a:pt x="1541" y="-1"/>
                        <a:pt x="2314" y="0"/>
                      </a:cubicBezTo>
                      <a:cubicBezTo>
                        <a:pt x="14243" y="0"/>
                        <a:pt x="23914" y="9670"/>
                        <a:pt x="23914" y="21600"/>
                      </a:cubicBezTo>
                      <a:cubicBezTo>
                        <a:pt x="23914" y="33529"/>
                        <a:pt x="14243" y="43199"/>
                        <a:pt x="2314" y="43200"/>
                      </a:cubicBezTo>
                    </a:path>
                    <a:path w="23914" h="43200" stroke="0" extrusionOk="0">
                      <a:moveTo>
                        <a:pt x="0" y="124"/>
                      </a:moveTo>
                      <a:cubicBezTo>
                        <a:pt x="768" y="41"/>
                        <a:pt x="1541" y="-1"/>
                        <a:pt x="2314" y="0"/>
                      </a:cubicBezTo>
                      <a:cubicBezTo>
                        <a:pt x="14243" y="0"/>
                        <a:pt x="23914" y="9670"/>
                        <a:pt x="23914" y="21600"/>
                      </a:cubicBezTo>
                      <a:cubicBezTo>
                        <a:pt x="23914" y="33529"/>
                        <a:pt x="14243" y="43199"/>
                        <a:pt x="2314" y="43200"/>
                      </a:cubicBezTo>
                      <a:lnTo>
                        <a:pt x="2314" y="21600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noFill/>
                <a:ln w="508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403" name="Line 13"/>
              <p:cNvSpPr>
                <a:spLocks noChangeShapeType="1"/>
              </p:cNvSpPr>
              <p:nvPr/>
            </p:nvSpPr>
            <p:spPr bwMode="auto">
              <a:xfrm>
                <a:off x="576" y="1104"/>
                <a:ext cx="4512" cy="0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404" name="Oval 14"/>
              <p:cNvSpPr>
                <a:spLocks noChangeArrowheads="1"/>
              </p:cNvSpPr>
              <p:nvPr/>
            </p:nvSpPr>
            <p:spPr bwMode="auto">
              <a:xfrm>
                <a:off x="1108" y="1828"/>
                <a:ext cx="184" cy="76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6397" name="Rectangle 15"/>
            <p:cNvSpPr>
              <a:spLocks noChangeArrowheads="1"/>
            </p:cNvSpPr>
            <p:nvPr/>
          </p:nvSpPr>
          <p:spPr bwMode="auto">
            <a:xfrm>
              <a:off x="2020" y="820"/>
              <a:ext cx="1796" cy="6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98" name="Rectangle 16"/>
            <p:cNvSpPr>
              <a:spLocks noChangeArrowheads="1"/>
            </p:cNvSpPr>
            <p:nvPr/>
          </p:nvSpPr>
          <p:spPr bwMode="auto">
            <a:xfrm>
              <a:off x="2054" y="941"/>
              <a:ext cx="1762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200" b="1">
                  <a:latin typeface="Times New Roman" pitchFamily="18" charset="0"/>
                </a:rPr>
                <a:t>Voltage Source</a:t>
              </a:r>
            </a:p>
          </p:txBody>
        </p:sp>
      </p:grpSp>
      <p:sp>
        <p:nvSpPr>
          <p:cNvPr id="31" name="Rectangle 17"/>
          <p:cNvSpPr>
            <a:spLocks noChangeArrowheads="1"/>
          </p:cNvSpPr>
          <p:nvPr/>
        </p:nvSpPr>
        <p:spPr bwMode="auto">
          <a:xfrm>
            <a:off x="7043738" y="3121025"/>
            <a:ext cx="614362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6000">
                <a:latin typeface="Times New Roman" pitchFamily="18" charset="0"/>
              </a:rPr>
              <a:t>+</a:t>
            </a: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1328738" y="3097213"/>
            <a:ext cx="43815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6000">
                <a:latin typeface="Times New Roman" pitchFamily="18" charset="0"/>
              </a:rPr>
              <a:t>-</a:t>
            </a: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3186113" y="5245100"/>
            <a:ext cx="2598737" cy="58578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Vacuum Tube</a:t>
            </a: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3379788" y="6080125"/>
            <a:ext cx="2289175" cy="4984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Metal Disks</a:t>
            </a:r>
          </a:p>
        </p:txBody>
      </p:sp>
      <p:sp>
        <p:nvSpPr>
          <p:cNvPr id="35" name="Line 21"/>
          <p:cNvSpPr>
            <a:spLocks noChangeShapeType="1"/>
          </p:cNvSpPr>
          <p:nvPr/>
        </p:nvSpPr>
        <p:spPr bwMode="auto">
          <a:xfrm flipV="1">
            <a:off x="4465638" y="4624388"/>
            <a:ext cx="0" cy="614362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Line 22"/>
          <p:cNvSpPr>
            <a:spLocks noChangeShapeType="1"/>
          </p:cNvSpPr>
          <p:nvPr/>
        </p:nvSpPr>
        <p:spPr bwMode="auto">
          <a:xfrm flipH="1" flipV="1">
            <a:off x="1954213" y="4695825"/>
            <a:ext cx="1371600" cy="1536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" name="Line 23"/>
          <p:cNvSpPr>
            <a:spLocks noChangeShapeType="1"/>
          </p:cNvSpPr>
          <p:nvPr/>
        </p:nvSpPr>
        <p:spPr bwMode="auto">
          <a:xfrm flipV="1">
            <a:off x="5756275" y="4633913"/>
            <a:ext cx="1371600" cy="15986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33400" y="4572000"/>
            <a:ext cx="807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   </a:t>
            </a:r>
            <a:r>
              <a:rPr lang="en-US" sz="32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Passing an electric current through the tube creates a beam that moves from the negative to the positive end.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382588" y="1301750"/>
            <a:ext cx="8307387" cy="2863850"/>
            <a:chOff x="241" y="820"/>
            <a:chExt cx="5233" cy="1804"/>
          </a:xfrm>
        </p:grpSpPr>
        <p:grpSp>
          <p:nvGrpSpPr>
            <p:cNvPr id="17423" name="Group 4"/>
            <p:cNvGrpSpPr>
              <a:grpSpLocks/>
            </p:cNvGrpSpPr>
            <p:nvPr/>
          </p:nvGrpSpPr>
          <p:grpSpPr bwMode="auto">
            <a:xfrm>
              <a:off x="241" y="1104"/>
              <a:ext cx="5233" cy="1520"/>
              <a:chOff x="241" y="1104"/>
              <a:chExt cx="5233" cy="1520"/>
            </a:xfrm>
          </p:grpSpPr>
          <p:sp>
            <p:nvSpPr>
              <p:cNvPr id="17426" name="AutoShape 5"/>
              <p:cNvSpPr>
                <a:spLocks noChangeArrowheads="1"/>
              </p:cNvSpPr>
              <p:nvPr/>
            </p:nvSpPr>
            <p:spPr bwMode="auto">
              <a:xfrm>
                <a:off x="784" y="1792"/>
                <a:ext cx="4192" cy="832"/>
              </a:xfrm>
              <a:prstGeom prst="roundRect">
                <a:avLst>
                  <a:gd name="adj" fmla="val 49995"/>
                </a:avLst>
              </a:prstGeom>
              <a:solidFill>
                <a:srgbClr val="A2C1FE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27" name="Oval 6"/>
              <p:cNvSpPr>
                <a:spLocks noChangeArrowheads="1"/>
              </p:cNvSpPr>
              <p:nvPr/>
            </p:nvSpPr>
            <p:spPr bwMode="auto">
              <a:xfrm>
                <a:off x="4468" y="1828"/>
                <a:ext cx="184" cy="76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428" name="Group 7"/>
              <p:cNvGrpSpPr>
                <a:grpSpLocks/>
              </p:cNvGrpSpPr>
              <p:nvPr/>
            </p:nvGrpSpPr>
            <p:grpSpPr bwMode="auto">
              <a:xfrm>
                <a:off x="241" y="1105"/>
                <a:ext cx="911" cy="1104"/>
                <a:chOff x="241" y="1105"/>
                <a:chExt cx="911" cy="1104"/>
              </a:xfrm>
            </p:grpSpPr>
            <p:sp>
              <p:nvSpPr>
                <p:cNvPr id="17434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576" y="2208"/>
                  <a:ext cx="576" cy="0"/>
                </a:xfrm>
                <a:prstGeom prst="line">
                  <a:avLst/>
                </a:prstGeom>
                <a:noFill/>
                <a:ln w="508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5" name="Arc 9"/>
                <p:cNvSpPr>
                  <a:spLocks/>
                </p:cNvSpPr>
                <p:nvPr/>
              </p:nvSpPr>
              <p:spPr bwMode="auto">
                <a:xfrm>
                  <a:off x="241" y="1105"/>
                  <a:ext cx="371" cy="1104"/>
                </a:xfrm>
                <a:custGeom>
                  <a:avLst/>
                  <a:gdLst>
                    <a:gd name="T0" fmla="*/ 0 w 23850"/>
                    <a:gd name="T1" fmla="*/ 1 h 43200"/>
                    <a:gd name="T2" fmla="*/ 0 w 23850"/>
                    <a:gd name="T3" fmla="*/ 0 h 43200"/>
                    <a:gd name="T4" fmla="*/ 0 w 2385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850"/>
                    <a:gd name="T10" fmla="*/ 0 h 43200"/>
                    <a:gd name="T11" fmla="*/ 23850 w 2385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85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2351" y="-1"/>
                        <a:pt x="23102" y="39"/>
                        <a:pt x="23850" y="117"/>
                      </a:cubicBezTo>
                    </a:path>
                    <a:path w="2385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2351" y="-1"/>
                        <a:pt x="23102" y="39"/>
                        <a:pt x="23850" y="117"/>
                      </a:cubicBezTo>
                      <a:lnTo>
                        <a:pt x="21600" y="21600"/>
                      </a:lnTo>
                      <a:lnTo>
                        <a:pt x="21600" y="43200"/>
                      </a:lnTo>
                      <a:close/>
                    </a:path>
                  </a:pathLst>
                </a:custGeom>
                <a:noFill/>
                <a:ln w="508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429" name="Group 10"/>
              <p:cNvGrpSpPr>
                <a:grpSpLocks/>
              </p:cNvGrpSpPr>
              <p:nvPr/>
            </p:nvGrpSpPr>
            <p:grpSpPr bwMode="auto">
              <a:xfrm>
                <a:off x="4560" y="1105"/>
                <a:ext cx="914" cy="1104"/>
                <a:chOff x="4560" y="1105"/>
                <a:chExt cx="914" cy="1104"/>
              </a:xfrm>
            </p:grpSpPr>
            <p:sp>
              <p:nvSpPr>
                <p:cNvPr id="17432" name="Line 11"/>
                <p:cNvSpPr>
                  <a:spLocks noChangeShapeType="1"/>
                </p:cNvSpPr>
                <p:nvPr/>
              </p:nvSpPr>
              <p:spPr bwMode="auto">
                <a:xfrm>
                  <a:off x="4560" y="2208"/>
                  <a:ext cx="576" cy="0"/>
                </a:xfrm>
                <a:prstGeom prst="line">
                  <a:avLst/>
                </a:prstGeom>
                <a:noFill/>
                <a:ln w="508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3" name="Arc 12"/>
                <p:cNvSpPr>
                  <a:spLocks/>
                </p:cNvSpPr>
                <p:nvPr/>
              </p:nvSpPr>
              <p:spPr bwMode="auto">
                <a:xfrm>
                  <a:off x="5102" y="1105"/>
                  <a:ext cx="372" cy="1104"/>
                </a:xfrm>
                <a:custGeom>
                  <a:avLst/>
                  <a:gdLst>
                    <a:gd name="T0" fmla="*/ 0 w 23914"/>
                    <a:gd name="T1" fmla="*/ 0 h 43200"/>
                    <a:gd name="T2" fmla="*/ 0 w 23914"/>
                    <a:gd name="T3" fmla="*/ 1 h 43200"/>
                    <a:gd name="T4" fmla="*/ 0 w 2391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914"/>
                    <a:gd name="T10" fmla="*/ 0 h 43200"/>
                    <a:gd name="T11" fmla="*/ 23914 w 2391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914" h="43200" fill="none" extrusionOk="0">
                      <a:moveTo>
                        <a:pt x="0" y="124"/>
                      </a:moveTo>
                      <a:cubicBezTo>
                        <a:pt x="768" y="41"/>
                        <a:pt x="1541" y="-1"/>
                        <a:pt x="2314" y="0"/>
                      </a:cubicBezTo>
                      <a:cubicBezTo>
                        <a:pt x="14243" y="0"/>
                        <a:pt x="23914" y="9670"/>
                        <a:pt x="23914" y="21600"/>
                      </a:cubicBezTo>
                      <a:cubicBezTo>
                        <a:pt x="23914" y="33529"/>
                        <a:pt x="14243" y="43199"/>
                        <a:pt x="2314" y="43200"/>
                      </a:cubicBezTo>
                    </a:path>
                    <a:path w="23914" h="43200" stroke="0" extrusionOk="0">
                      <a:moveTo>
                        <a:pt x="0" y="124"/>
                      </a:moveTo>
                      <a:cubicBezTo>
                        <a:pt x="768" y="41"/>
                        <a:pt x="1541" y="-1"/>
                        <a:pt x="2314" y="0"/>
                      </a:cubicBezTo>
                      <a:cubicBezTo>
                        <a:pt x="14243" y="0"/>
                        <a:pt x="23914" y="9670"/>
                        <a:pt x="23914" y="21600"/>
                      </a:cubicBezTo>
                      <a:cubicBezTo>
                        <a:pt x="23914" y="33529"/>
                        <a:pt x="14243" y="43199"/>
                        <a:pt x="2314" y="43200"/>
                      </a:cubicBezTo>
                      <a:lnTo>
                        <a:pt x="2314" y="21600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noFill/>
                <a:ln w="508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30" name="Line 13"/>
              <p:cNvSpPr>
                <a:spLocks noChangeShapeType="1"/>
              </p:cNvSpPr>
              <p:nvPr/>
            </p:nvSpPr>
            <p:spPr bwMode="auto">
              <a:xfrm>
                <a:off x="576" y="1104"/>
                <a:ext cx="4512" cy="0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1" name="Oval 14"/>
              <p:cNvSpPr>
                <a:spLocks noChangeArrowheads="1"/>
              </p:cNvSpPr>
              <p:nvPr/>
            </p:nvSpPr>
            <p:spPr bwMode="auto">
              <a:xfrm>
                <a:off x="1108" y="1828"/>
                <a:ext cx="184" cy="76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424" name="Rectangle 15"/>
            <p:cNvSpPr>
              <a:spLocks noChangeArrowheads="1"/>
            </p:cNvSpPr>
            <p:nvPr/>
          </p:nvSpPr>
          <p:spPr bwMode="auto">
            <a:xfrm>
              <a:off x="2020" y="820"/>
              <a:ext cx="1672" cy="6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5" name="Rectangle 16"/>
            <p:cNvSpPr>
              <a:spLocks noChangeArrowheads="1"/>
            </p:cNvSpPr>
            <p:nvPr/>
          </p:nvSpPr>
          <p:spPr bwMode="auto">
            <a:xfrm>
              <a:off x="2054" y="941"/>
              <a:ext cx="173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200" b="1">
                  <a:latin typeface="Times New Roman" pitchFamily="18" charset="0"/>
                </a:rPr>
                <a:t>Voltage source</a:t>
              </a:r>
            </a:p>
          </p:txBody>
        </p:sp>
      </p:grpSp>
      <p:grpSp>
        <p:nvGrpSpPr>
          <p:cNvPr id="14340" name="Group 17"/>
          <p:cNvGrpSpPr>
            <a:grpSpLocks/>
          </p:cNvGrpSpPr>
          <p:nvPr/>
        </p:nvGrpSpPr>
        <p:grpSpPr bwMode="auto">
          <a:xfrm>
            <a:off x="1828800" y="3048000"/>
            <a:ext cx="5334000" cy="914400"/>
            <a:chOff x="1152" y="1920"/>
            <a:chExt cx="3360" cy="576"/>
          </a:xfrm>
        </p:grpSpPr>
        <p:sp>
          <p:nvSpPr>
            <p:cNvPr id="17416" name="Line 18"/>
            <p:cNvSpPr>
              <a:spLocks noChangeShapeType="1"/>
            </p:cNvSpPr>
            <p:nvPr/>
          </p:nvSpPr>
          <p:spPr bwMode="auto">
            <a:xfrm>
              <a:off x="1201" y="1920"/>
              <a:ext cx="331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Line 19"/>
            <p:cNvSpPr>
              <a:spLocks noChangeShapeType="1"/>
            </p:cNvSpPr>
            <p:nvPr/>
          </p:nvSpPr>
          <p:spPr bwMode="auto">
            <a:xfrm>
              <a:off x="1152" y="2016"/>
              <a:ext cx="331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Line 20"/>
            <p:cNvSpPr>
              <a:spLocks noChangeShapeType="1"/>
            </p:cNvSpPr>
            <p:nvPr/>
          </p:nvSpPr>
          <p:spPr bwMode="auto">
            <a:xfrm>
              <a:off x="1152" y="2112"/>
              <a:ext cx="331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Line 21"/>
            <p:cNvSpPr>
              <a:spLocks noChangeShapeType="1"/>
            </p:cNvSpPr>
            <p:nvPr/>
          </p:nvSpPr>
          <p:spPr bwMode="auto">
            <a:xfrm>
              <a:off x="1152" y="2208"/>
              <a:ext cx="331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Line 22"/>
            <p:cNvSpPr>
              <a:spLocks noChangeShapeType="1"/>
            </p:cNvSpPr>
            <p:nvPr/>
          </p:nvSpPr>
          <p:spPr bwMode="auto">
            <a:xfrm>
              <a:off x="1152" y="2304"/>
              <a:ext cx="331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1" name="Line 23"/>
            <p:cNvSpPr>
              <a:spLocks noChangeShapeType="1"/>
            </p:cNvSpPr>
            <p:nvPr/>
          </p:nvSpPr>
          <p:spPr bwMode="auto">
            <a:xfrm>
              <a:off x="1152" y="2400"/>
              <a:ext cx="331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2" name="Line 24"/>
            <p:cNvSpPr>
              <a:spLocks noChangeShapeType="1"/>
            </p:cNvSpPr>
            <p:nvPr/>
          </p:nvSpPr>
          <p:spPr bwMode="auto">
            <a:xfrm>
              <a:off x="1201" y="2496"/>
              <a:ext cx="3311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41" name="Rectangle 25"/>
          <p:cNvSpPr>
            <a:spLocks noChangeArrowheads="1"/>
          </p:cNvSpPr>
          <p:nvPr/>
        </p:nvSpPr>
        <p:spPr bwMode="auto">
          <a:xfrm>
            <a:off x="7070725" y="1858963"/>
            <a:ext cx="6143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6000">
                <a:latin typeface="Times New Roman" pitchFamily="18" charset="0"/>
              </a:rPr>
              <a:t>+</a:t>
            </a:r>
          </a:p>
        </p:txBody>
      </p:sp>
      <p:sp>
        <p:nvSpPr>
          <p:cNvPr id="14342" name="Rectangle 26"/>
          <p:cNvSpPr>
            <a:spLocks noChangeArrowheads="1"/>
          </p:cNvSpPr>
          <p:nvPr/>
        </p:nvSpPr>
        <p:spPr bwMode="auto">
          <a:xfrm>
            <a:off x="1355725" y="1858963"/>
            <a:ext cx="4381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6000">
                <a:latin typeface="Times New Roman" pitchFamily="18" charset="0"/>
              </a:rPr>
              <a:t>-</a:t>
            </a:r>
          </a:p>
        </p:txBody>
      </p:sp>
      <p:sp>
        <p:nvSpPr>
          <p:cNvPr id="17415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79565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>
                <a:solidFill>
                  <a:srgbClr val="CCFFFF"/>
                </a:solidFill>
              </a:rPr>
              <a:t>Thomson’s Experiment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14341" grpId="0"/>
      <p:bldP spid="143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398463" y="569913"/>
            <a:ext cx="8307387" cy="2863850"/>
            <a:chOff x="241" y="820"/>
            <a:chExt cx="5233" cy="1804"/>
          </a:xfrm>
        </p:grpSpPr>
        <p:grpSp>
          <p:nvGrpSpPr>
            <p:cNvPr id="18456" name="Group 3"/>
            <p:cNvGrpSpPr>
              <a:grpSpLocks/>
            </p:cNvGrpSpPr>
            <p:nvPr/>
          </p:nvGrpSpPr>
          <p:grpSpPr bwMode="auto">
            <a:xfrm>
              <a:off x="241" y="1104"/>
              <a:ext cx="5233" cy="1520"/>
              <a:chOff x="241" y="1104"/>
              <a:chExt cx="5233" cy="1520"/>
            </a:xfrm>
          </p:grpSpPr>
          <p:sp>
            <p:nvSpPr>
              <p:cNvPr id="18459" name="AutoShape 4"/>
              <p:cNvSpPr>
                <a:spLocks noChangeArrowheads="1"/>
              </p:cNvSpPr>
              <p:nvPr/>
            </p:nvSpPr>
            <p:spPr bwMode="auto">
              <a:xfrm>
                <a:off x="784" y="1792"/>
                <a:ext cx="4192" cy="832"/>
              </a:xfrm>
              <a:prstGeom prst="roundRect">
                <a:avLst>
                  <a:gd name="adj" fmla="val 49995"/>
                </a:avLst>
              </a:prstGeom>
              <a:solidFill>
                <a:srgbClr val="A2C1FE"/>
              </a:solidFill>
              <a:ln w="50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0" name="Oval 5"/>
              <p:cNvSpPr>
                <a:spLocks noChangeArrowheads="1"/>
              </p:cNvSpPr>
              <p:nvPr/>
            </p:nvSpPr>
            <p:spPr bwMode="auto">
              <a:xfrm>
                <a:off x="4468" y="1828"/>
                <a:ext cx="184" cy="76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8461" name="Group 6"/>
              <p:cNvGrpSpPr>
                <a:grpSpLocks/>
              </p:cNvGrpSpPr>
              <p:nvPr/>
            </p:nvGrpSpPr>
            <p:grpSpPr bwMode="auto">
              <a:xfrm>
                <a:off x="241" y="1105"/>
                <a:ext cx="911" cy="1104"/>
                <a:chOff x="241" y="1105"/>
                <a:chExt cx="911" cy="1104"/>
              </a:xfrm>
            </p:grpSpPr>
            <p:sp>
              <p:nvSpPr>
                <p:cNvPr id="18467" name="Line 7"/>
                <p:cNvSpPr>
                  <a:spLocks noChangeShapeType="1"/>
                </p:cNvSpPr>
                <p:nvPr/>
              </p:nvSpPr>
              <p:spPr bwMode="auto">
                <a:xfrm flipH="1">
                  <a:off x="576" y="2208"/>
                  <a:ext cx="576" cy="0"/>
                </a:xfrm>
                <a:prstGeom prst="line">
                  <a:avLst/>
                </a:prstGeom>
                <a:noFill/>
                <a:ln w="508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8" name="Arc 8"/>
                <p:cNvSpPr>
                  <a:spLocks/>
                </p:cNvSpPr>
                <p:nvPr/>
              </p:nvSpPr>
              <p:spPr bwMode="auto">
                <a:xfrm>
                  <a:off x="241" y="1105"/>
                  <a:ext cx="371" cy="1104"/>
                </a:xfrm>
                <a:custGeom>
                  <a:avLst/>
                  <a:gdLst>
                    <a:gd name="T0" fmla="*/ 0 w 23850"/>
                    <a:gd name="T1" fmla="*/ 1 h 43200"/>
                    <a:gd name="T2" fmla="*/ 0 w 23850"/>
                    <a:gd name="T3" fmla="*/ 0 h 43200"/>
                    <a:gd name="T4" fmla="*/ 0 w 23850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850"/>
                    <a:gd name="T10" fmla="*/ 0 h 43200"/>
                    <a:gd name="T11" fmla="*/ 23850 w 23850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850" h="43200" fill="none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2351" y="-1"/>
                        <a:pt x="23102" y="39"/>
                        <a:pt x="23850" y="117"/>
                      </a:cubicBezTo>
                    </a:path>
                    <a:path w="23850" h="43200" stroke="0" extrusionOk="0">
                      <a:moveTo>
                        <a:pt x="21600" y="43200"/>
                      </a:moveTo>
                      <a:cubicBezTo>
                        <a:pt x="9670" y="43200"/>
                        <a:pt x="0" y="33529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22351" y="-1"/>
                        <a:pt x="23102" y="39"/>
                        <a:pt x="23850" y="117"/>
                      </a:cubicBezTo>
                      <a:lnTo>
                        <a:pt x="21600" y="21600"/>
                      </a:lnTo>
                      <a:lnTo>
                        <a:pt x="21600" y="43200"/>
                      </a:lnTo>
                      <a:close/>
                    </a:path>
                  </a:pathLst>
                </a:custGeom>
                <a:noFill/>
                <a:ln w="508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8462" name="Group 9"/>
              <p:cNvGrpSpPr>
                <a:grpSpLocks/>
              </p:cNvGrpSpPr>
              <p:nvPr/>
            </p:nvGrpSpPr>
            <p:grpSpPr bwMode="auto">
              <a:xfrm>
                <a:off x="4560" y="1105"/>
                <a:ext cx="914" cy="1104"/>
                <a:chOff x="4560" y="1105"/>
                <a:chExt cx="914" cy="1104"/>
              </a:xfrm>
            </p:grpSpPr>
            <p:sp>
              <p:nvSpPr>
                <p:cNvPr id="18465" name="Line 10"/>
                <p:cNvSpPr>
                  <a:spLocks noChangeShapeType="1"/>
                </p:cNvSpPr>
                <p:nvPr/>
              </p:nvSpPr>
              <p:spPr bwMode="auto">
                <a:xfrm>
                  <a:off x="4560" y="2208"/>
                  <a:ext cx="576" cy="0"/>
                </a:xfrm>
                <a:prstGeom prst="line">
                  <a:avLst/>
                </a:prstGeom>
                <a:noFill/>
                <a:ln w="50800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8466" name="Arc 11"/>
                <p:cNvSpPr>
                  <a:spLocks/>
                </p:cNvSpPr>
                <p:nvPr/>
              </p:nvSpPr>
              <p:spPr bwMode="auto">
                <a:xfrm>
                  <a:off x="5102" y="1105"/>
                  <a:ext cx="372" cy="1104"/>
                </a:xfrm>
                <a:custGeom>
                  <a:avLst/>
                  <a:gdLst>
                    <a:gd name="T0" fmla="*/ 0 w 23914"/>
                    <a:gd name="T1" fmla="*/ 0 h 43200"/>
                    <a:gd name="T2" fmla="*/ 0 w 23914"/>
                    <a:gd name="T3" fmla="*/ 1 h 43200"/>
                    <a:gd name="T4" fmla="*/ 0 w 23914"/>
                    <a:gd name="T5" fmla="*/ 0 h 43200"/>
                    <a:gd name="T6" fmla="*/ 0 60000 65536"/>
                    <a:gd name="T7" fmla="*/ 0 60000 65536"/>
                    <a:gd name="T8" fmla="*/ 0 60000 65536"/>
                    <a:gd name="T9" fmla="*/ 0 w 23914"/>
                    <a:gd name="T10" fmla="*/ 0 h 43200"/>
                    <a:gd name="T11" fmla="*/ 23914 w 23914"/>
                    <a:gd name="T12" fmla="*/ 43200 h 432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3914" h="43200" fill="none" extrusionOk="0">
                      <a:moveTo>
                        <a:pt x="0" y="124"/>
                      </a:moveTo>
                      <a:cubicBezTo>
                        <a:pt x="768" y="41"/>
                        <a:pt x="1541" y="-1"/>
                        <a:pt x="2314" y="0"/>
                      </a:cubicBezTo>
                      <a:cubicBezTo>
                        <a:pt x="14243" y="0"/>
                        <a:pt x="23914" y="9670"/>
                        <a:pt x="23914" y="21600"/>
                      </a:cubicBezTo>
                      <a:cubicBezTo>
                        <a:pt x="23914" y="33529"/>
                        <a:pt x="14243" y="43199"/>
                        <a:pt x="2314" y="43200"/>
                      </a:cubicBezTo>
                    </a:path>
                    <a:path w="23914" h="43200" stroke="0" extrusionOk="0">
                      <a:moveTo>
                        <a:pt x="0" y="124"/>
                      </a:moveTo>
                      <a:cubicBezTo>
                        <a:pt x="768" y="41"/>
                        <a:pt x="1541" y="-1"/>
                        <a:pt x="2314" y="0"/>
                      </a:cubicBezTo>
                      <a:cubicBezTo>
                        <a:pt x="14243" y="0"/>
                        <a:pt x="23914" y="9670"/>
                        <a:pt x="23914" y="21600"/>
                      </a:cubicBezTo>
                      <a:cubicBezTo>
                        <a:pt x="23914" y="33529"/>
                        <a:pt x="14243" y="43199"/>
                        <a:pt x="2314" y="43200"/>
                      </a:cubicBezTo>
                      <a:lnTo>
                        <a:pt x="2314" y="21600"/>
                      </a:lnTo>
                      <a:lnTo>
                        <a:pt x="0" y="124"/>
                      </a:lnTo>
                      <a:close/>
                    </a:path>
                  </a:pathLst>
                </a:custGeom>
                <a:noFill/>
                <a:ln w="50800" cap="rnd">
                  <a:solidFill>
                    <a:schemeClr val="tx2"/>
                  </a:solidFill>
                  <a:round/>
                  <a:headEnd type="none" w="sm" len="sm"/>
                  <a:tailEnd type="none" w="sm" len="sm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8463" name="Line 12"/>
              <p:cNvSpPr>
                <a:spLocks noChangeShapeType="1"/>
              </p:cNvSpPr>
              <p:nvPr/>
            </p:nvSpPr>
            <p:spPr bwMode="auto">
              <a:xfrm>
                <a:off x="576" y="1104"/>
                <a:ext cx="4512" cy="0"/>
              </a:xfrm>
              <a:prstGeom prst="line">
                <a:avLst/>
              </a:prstGeom>
              <a:noFill/>
              <a:ln w="50800">
                <a:solidFill>
                  <a:schemeClr val="tx2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4" name="Oval 13"/>
              <p:cNvSpPr>
                <a:spLocks noChangeArrowheads="1"/>
              </p:cNvSpPr>
              <p:nvPr/>
            </p:nvSpPr>
            <p:spPr bwMode="auto">
              <a:xfrm>
                <a:off x="1108" y="1828"/>
                <a:ext cx="184" cy="760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457" name="Rectangle 14"/>
            <p:cNvSpPr>
              <a:spLocks noChangeArrowheads="1"/>
            </p:cNvSpPr>
            <p:nvPr/>
          </p:nvSpPr>
          <p:spPr bwMode="auto">
            <a:xfrm>
              <a:off x="2020" y="820"/>
              <a:ext cx="1672" cy="61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8" name="Rectangle 15"/>
            <p:cNvSpPr>
              <a:spLocks noChangeArrowheads="1"/>
            </p:cNvSpPr>
            <p:nvPr/>
          </p:nvSpPr>
          <p:spPr bwMode="auto">
            <a:xfrm>
              <a:off x="2054" y="941"/>
              <a:ext cx="173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3200" b="1">
                  <a:latin typeface="Times New Roman" pitchFamily="18" charset="0"/>
                </a:rPr>
                <a:t>Voltage source</a:t>
              </a:r>
            </a:p>
          </p:txBody>
        </p:sp>
      </p:grp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685800" y="4343400"/>
            <a:ext cx="807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   </a:t>
            </a:r>
            <a:r>
              <a:rPr lang="en-US" sz="3200" b="1" dirty="0">
                <a:effectLst>
                  <a:outerShdw blurRad="38100" dist="38100" dir="2700000" algn="tl">
                    <a:srgbClr val="010199"/>
                  </a:outerShdw>
                </a:effectLst>
                <a:latin typeface="Times New Roman" pitchFamily="18" charset="0"/>
              </a:rPr>
              <a:t>By adding a magnetic field he found that the particles of the beam were negatively charged, because they were attracted to the positive end of the magnetic field. </a:t>
            </a:r>
          </a:p>
        </p:txBody>
      </p:sp>
      <p:sp>
        <p:nvSpPr>
          <p:cNvPr id="15364" name="Oval 17"/>
          <p:cNvSpPr>
            <a:spLocks noChangeArrowheads="1"/>
          </p:cNvSpPr>
          <p:nvPr/>
        </p:nvSpPr>
        <p:spPr bwMode="auto">
          <a:xfrm>
            <a:off x="4060825" y="1712913"/>
            <a:ext cx="1587500" cy="368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Rectangle 18"/>
          <p:cNvSpPr>
            <a:spLocks noChangeArrowheads="1"/>
          </p:cNvSpPr>
          <p:nvPr/>
        </p:nvSpPr>
        <p:spPr bwMode="auto">
          <a:xfrm>
            <a:off x="4648200" y="1600200"/>
            <a:ext cx="4159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3200" b="1">
                <a:latin typeface="Times New Roman" pitchFamily="18" charset="0"/>
              </a:rPr>
              <a:t>+</a:t>
            </a:r>
          </a:p>
        </p:txBody>
      </p:sp>
      <p:sp>
        <p:nvSpPr>
          <p:cNvPr id="15366" name="Oval 19"/>
          <p:cNvSpPr>
            <a:spLocks noChangeArrowheads="1"/>
          </p:cNvSpPr>
          <p:nvPr/>
        </p:nvSpPr>
        <p:spPr bwMode="auto">
          <a:xfrm>
            <a:off x="4137025" y="3465513"/>
            <a:ext cx="1587500" cy="3683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20"/>
          <p:cNvSpPr>
            <a:spLocks noChangeArrowheads="1"/>
          </p:cNvSpPr>
          <p:nvPr/>
        </p:nvSpPr>
        <p:spPr bwMode="auto">
          <a:xfrm>
            <a:off x="4740275" y="3154363"/>
            <a:ext cx="38735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/>
          <a:p>
            <a:r>
              <a:rPr lang="en-US" sz="4800" b="1">
                <a:latin typeface="Times New Roman" pitchFamily="18" charset="0"/>
              </a:rPr>
              <a:t>-</a:t>
            </a:r>
          </a:p>
        </p:txBody>
      </p:sp>
      <p:grpSp>
        <p:nvGrpSpPr>
          <p:cNvPr id="15368" name="Group 21"/>
          <p:cNvGrpSpPr>
            <a:grpSpLocks/>
          </p:cNvGrpSpPr>
          <p:nvPr/>
        </p:nvGrpSpPr>
        <p:grpSpPr bwMode="auto">
          <a:xfrm>
            <a:off x="3597275" y="1782763"/>
            <a:ext cx="3586163" cy="1447800"/>
            <a:chOff x="2256" y="1584"/>
            <a:chExt cx="2259" cy="912"/>
          </a:xfrm>
        </p:grpSpPr>
        <p:sp>
          <p:nvSpPr>
            <p:cNvPr id="18449" name="Arc 22"/>
            <p:cNvSpPr>
              <a:spLocks/>
            </p:cNvSpPr>
            <p:nvPr/>
          </p:nvSpPr>
          <p:spPr bwMode="auto">
            <a:xfrm>
              <a:off x="2304" y="1776"/>
              <a:ext cx="1536" cy="144"/>
            </a:xfrm>
            <a:custGeom>
              <a:avLst/>
              <a:gdLst>
                <a:gd name="T0" fmla="*/ 8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Arc 23"/>
            <p:cNvSpPr>
              <a:spLocks/>
            </p:cNvSpPr>
            <p:nvPr/>
          </p:nvSpPr>
          <p:spPr bwMode="auto">
            <a:xfrm>
              <a:off x="2304" y="1776"/>
              <a:ext cx="1680" cy="240"/>
            </a:xfrm>
            <a:custGeom>
              <a:avLst/>
              <a:gdLst>
                <a:gd name="T0" fmla="*/ 1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</a:path>
                <a:path w="21600" h="21600" stroke="0" extrusionOk="0">
                  <a:moveTo>
                    <a:pt x="21600" y="0"/>
                  </a:moveTo>
                  <a:cubicBezTo>
                    <a:pt x="21600" y="11929"/>
                    <a:pt x="11929" y="21599"/>
                    <a:pt x="0" y="21600"/>
                  </a:cubicBezTo>
                  <a:lnTo>
                    <a:pt x="0" y="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Arc 24"/>
            <p:cNvSpPr>
              <a:spLocks/>
            </p:cNvSpPr>
            <p:nvPr/>
          </p:nvSpPr>
          <p:spPr bwMode="auto">
            <a:xfrm>
              <a:off x="2256" y="1680"/>
              <a:ext cx="1966" cy="432"/>
            </a:xfrm>
            <a:custGeom>
              <a:avLst/>
              <a:gdLst>
                <a:gd name="T0" fmla="*/ 17 w 20874"/>
                <a:gd name="T1" fmla="*/ 0 h 21600"/>
                <a:gd name="T2" fmla="*/ 0 w 20874"/>
                <a:gd name="T3" fmla="*/ 0 h 21600"/>
                <a:gd name="T4" fmla="*/ 0 w 20874"/>
                <a:gd name="T5" fmla="*/ 0 h 21600"/>
                <a:gd name="T6" fmla="*/ 0 60000 65536"/>
                <a:gd name="T7" fmla="*/ 0 60000 65536"/>
                <a:gd name="T8" fmla="*/ 0 60000 65536"/>
                <a:gd name="T9" fmla="*/ 0 w 20874"/>
                <a:gd name="T10" fmla="*/ 0 h 21600"/>
                <a:gd name="T11" fmla="*/ 20874 w 2087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874" h="21600" fill="none" extrusionOk="0">
                  <a:moveTo>
                    <a:pt x="20873" y="5554"/>
                  </a:moveTo>
                  <a:cubicBezTo>
                    <a:pt x="18355" y="15015"/>
                    <a:pt x="9789" y="21599"/>
                    <a:pt x="0" y="21600"/>
                  </a:cubicBezTo>
                </a:path>
                <a:path w="20874" h="21600" stroke="0" extrusionOk="0">
                  <a:moveTo>
                    <a:pt x="20873" y="5554"/>
                  </a:moveTo>
                  <a:cubicBezTo>
                    <a:pt x="18355" y="15015"/>
                    <a:pt x="9789" y="21599"/>
                    <a:pt x="0" y="21600"/>
                  </a:cubicBezTo>
                  <a:lnTo>
                    <a:pt x="0" y="0"/>
                  </a:lnTo>
                  <a:lnTo>
                    <a:pt x="20873" y="5554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2" name="Arc 25"/>
            <p:cNvSpPr>
              <a:spLocks/>
            </p:cNvSpPr>
            <p:nvPr/>
          </p:nvSpPr>
          <p:spPr bwMode="auto">
            <a:xfrm>
              <a:off x="2256" y="1584"/>
              <a:ext cx="2205" cy="624"/>
            </a:xfrm>
            <a:custGeom>
              <a:avLst/>
              <a:gdLst>
                <a:gd name="T0" fmla="*/ 25 w 20551"/>
                <a:gd name="T1" fmla="*/ 0 h 21600"/>
                <a:gd name="T2" fmla="*/ 0 w 20551"/>
                <a:gd name="T3" fmla="*/ 1 h 21600"/>
                <a:gd name="T4" fmla="*/ 0 w 20551"/>
                <a:gd name="T5" fmla="*/ 0 h 21600"/>
                <a:gd name="T6" fmla="*/ 0 60000 65536"/>
                <a:gd name="T7" fmla="*/ 0 60000 65536"/>
                <a:gd name="T8" fmla="*/ 0 60000 65536"/>
                <a:gd name="T9" fmla="*/ 0 w 20551"/>
                <a:gd name="T10" fmla="*/ 0 h 21600"/>
                <a:gd name="T11" fmla="*/ 20551 w 2055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551" h="21600" fill="none" extrusionOk="0">
                  <a:moveTo>
                    <a:pt x="20550" y="6649"/>
                  </a:moveTo>
                  <a:cubicBezTo>
                    <a:pt x="17666" y="15562"/>
                    <a:pt x="9367" y="21599"/>
                    <a:pt x="0" y="21600"/>
                  </a:cubicBezTo>
                </a:path>
                <a:path w="20551" h="21600" stroke="0" extrusionOk="0">
                  <a:moveTo>
                    <a:pt x="20550" y="6649"/>
                  </a:moveTo>
                  <a:cubicBezTo>
                    <a:pt x="17666" y="15562"/>
                    <a:pt x="9367" y="21599"/>
                    <a:pt x="0" y="21600"/>
                  </a:cubicBezTo>
                  <a:lnTo>
                    <a:pt x="0" y="0"/>
                  </a:lnTo>
                  <a:lnTo>
                    <a:pt x="20550" y="6649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3" name="Arc 26"/>
            <p:cNvSpPr>
              <a:spLocks/>
            </p:cNvSpPr>
            <p:nvPr/>
          </p:nvSpPr>
          <p:spPr bwMode="auto">
            <a:xfrm>
              <a:off x="2256" y="1632"/>
              <a:ext cx="2259" cy="672"/>
            </a:xfrm>
            <a:custGeom>
              <a:avLst/>
              <a:gdLst>
                <a:gd name="T0" fmla="*/ 27 w 20660"/>
                <a:gd name="T1" fmla="*/ 0 h 21600"/>
                <a:gd name="T2" fmla="*/ 0 w 20660"/>
                <a:gd name="T3" fmla="*/ 1 h 21600"/>
                <a:gd name="T4" fmla="*/ 0 w 20660"/>
                <a:gd name="T5" fmla="*/ 0 h 21600"/>
                <a:gd name="T6" fmla="*/ 0 60000 65536"/>
                <a:gd name="T7" fmla="*/ 0 60000 65536"/>
                <a:gd name="T8" fmla="*/ 0 60000 65536"/>
                <a:gd name="T9" fmla="*/ 0 w 20660"/>
                <a:gd name="T10" fmla="*/ 0 h 21600"/>
                <a:gd name="T11" fmla="*/ 20660 w 2066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60" h="21600" fill="none" extrusionOk="0">
                  <a:moveTo>
                    <a:pt x="20659" y="6302"/>
                  </a:moveTo>
                  <a:cubicBezTo>
                    <a:pt x="17887" y="15391"/>
                    <a:pt x="9501" y="21599"/>
                    <a:pt x="0" y="21600"/>
                  </a:cubicBezTo>
                </a:path>
                <a:path w="20660" h="21600" stroke="0" extrusionOk="0">
                  <a:moveTo>
                    <a:pt x="20659" y="6302"/>
                  </a:moveTo>
                  <a:cubicBezTo>
                    <a:pt x="17887" y="15391"/>
                    <a:pt x="9501" y="21599"/>
                    <a:pt x="0" y="21600"/>
                  </a:cubicBezTo>
                  <a:lnTo>
                    <a:pt x="0" y="0"/>
                  </a:lnTo>
                  <a:lnTo>
                    <a:pt x="20659" y="6302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4" name="Arc 27"/>
            <p:cNvSpPr>
              <a:spLocks/>
            </p:cNvSpPr>
            <p:nvPr/>
          </p:nvSpPr>
          <p:spPr bwMode="auto">
            <a:xfrm>
              <a:off x="2256" y="1824"/>
              <a:ext cx="2258" cy="576"/>
            </a:xfrm>
            <a:custGeom>
              <a:avLst/>
              <a:gdLst>
                <a:gd name="T0" fmla="*/ 27 w 20660"/>
                <a:gd name="T1" fmla="*/ 0 h 21600"/>
                <a:gd name="T2" fmla="*/ 0 w 20660"/>
                <a:gd name="T3" fmla="*/ 0 h 21600"/>
                <a:gd name="T4" fmla="*/ 0 w 20660"/>
                <a:gd name="T5" fmla="*/ 0 h 21600"/>
                <a:gd name="T6" fmla="*/ 0 60000 65536"/>
                <a:gd name="T7" fmla="*/ 0 60000 65536"/>
                <a:gd name="T8" fmla="*/ 0 60000 65536"/>
                <a:gd name="T9" fmla="*/ 0 w 20660"/>
                <a:gd name="T10" fmla="*/ 0 h 21600"/>
                <a:gd name="T11" fmla="*/ 20660 w 2066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60" h="21600" fill="none" extrusionOk="0">
                  <a:moveTo>
                    <a:pt x="20659" y="6302"/>
                  </a:moveTo>
                  <a:cubicBezTo>
                    <a:pt x="17887" y="15391"/>
                    <a:pt x="9501" y="21599"/>
                    <a:pt x="0" y="21600"/>
                  </a:cubicBezTo>
                </a:path>
                <a:path w="20660" h="21600" stroke="0" extrusionOk="0">
                  <a:moveTo>
                    <a:pt x="20659" y="6302"/>
                  </a:moveTo>
                  <a:cubicBezTo>
                    <a:pt x="17887" y="15391"/>
                    <a:pt x="9501" y="21599"/>
                    <a:pt x="0" y="21600"/>
                  </a:cubicBezTo>
                  <a:lnTo>
                    <a:pt x="0" y="0"/>
                  </a:lnTo>
                  <a:lnTo>
                    <a:pt x="20659" y="6302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5" name="Arc 28"/>
            <p:cNvSpPr>
              <a:spLocks/>
            </p:cNvSpPr>
            <p:nvPr/>
          </p:nvSpPr>
          <p:spPr bwMode="auto">
            <a:xfrm>
              <a:off x="2304" y="2016"/>
              <a:ext cx="2163" cy="480"/>
            </a:xfrm>
            <a:custGeom>
              <a:avLst/>
              <a:gdLst>
                <a:gd name="T0" fmla="*/ 24 w 20660"/>
                <a:gd name="T1" fmla="*/ 0 h 21600"/>
                <a:gd name="T2" fmla="*/ 0 w 20660"/>
                <a:gd name="T3" fmla="*/ 0 h 21600"/>
                <a:gd name="T4" fmla="*/ 0 w 20660"/>
                <a:gd name="T5" fmla="*/ 0 h 21600"/>
                <a:gd name="T6" fmla="*/ 0 60000 65536"/>
                <a:gd name="T7" fmla="*/ 0 60000 65536"/>
                <a:gd name="T8" fmla="*/ 0 60000 65536"/>
                <a:gd name="T9" fmla="*/ 0 w 20660"/>
                <a:gd name="T10" fmla="*/ 0 h 21600"/>
                <a:gd name="T11" fmla="*/ 20660 w 2066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660" h="21600" fill="none" extrusionOk="0">
                  <a:moveTo>
                    <a:pt x="20660" y="6302"/>
                  </a:moveTo>
                  <a:cubicBezTo>
                    <a:pt x="17887" y="15390"/>
                    <a:pt x="9501" y="21599"/>
                    <a:pt x="0" y="21600"/>
                  </a:cubicBezTo>
                </a:path>
                <a:path w="20660" h="21600" stroke="0" extrusionOk="0">
                  <a:moveTo>
                    <a:pt x="20660" y="6302"/>
                  </a:moveTo>
                  <a:cubicBezTo>
                    <a:pt x="17887" y="15390"/>
                    <a:pt x="9501" y="21599"/>
                    <a:pt x="0" y="21600"/>
                  </a:cubicBezTo>
                  <a:lnTo>
                    <a:pt x="0" y="0"/>
                  </a:lnTo>
                  <a:lnTo>
                    <a:pt x="20660" y="6302"/>
                  </a:lnTo>
                  <a:close/>
                </a:path>
              </a:pathLst>
            </a:custGeom>
            <a:noFill/>
            <a:ln w="12700" cap="rnd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5369" name="Group 29"/>
          <p:cNvGrpSpPr>
            <a:grpSpLocks/>
          </p:cNvGrpSpPr>
          <p:nvPr/>
        </p:nvGrpSpPr>
        <p:grpSpPr bwMode="auto">
          <a:xfrm>
            <a:off x="1844675" y="2316163"/>
            <a:ext cx="1828800" cy="914400"/>
            <a:chOff x="1152" y="1920"/>
            <a:chExt cx="1152" cy="576"/>
          </a:xfrm>
        </p:grpSpPr>
        <p:sp>
          <p:nvSpPr>
            <p:cNvPr id="18442" name="Line 30"/>
            <p:cNvSpPr>
              <a:spLocks noChangeShapeType="1"/>
            </p:cNvSpPr>
            <p:nvPr/>
          </p:nvSpPr>
          <p:spPr bwMode="auto">
            <a:xfrm>
              <a:off x="1169" y="1920"/>
              <a:ext cx="113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Line 31"/>
            <p:cNvSpPr>
              <a:spLocks noChangeShapeType="1"/>
            </p:cNvSpPr>
            <p:nvPr/>
          </p:nvSpPr>
          <p:spPr bwMode="auto">
            <a:xfrm>
              <a:off x="1152" y="2016"/>
              <a:ext cx="113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Line 32"/>
            <p:cNvSpPr>
              <a:spLocks noChangeShapeType="1"/>
            </p:cNvSpPr>
            <p:nvPr/>
          </p:nvSpPr>
          <p:spPr bwMode="auto">
            <a:xfrm>
              <a:off x="1152" y="2112"/>
              <a:ext cx="113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Line 33"/>
            <p:cNvSpPr>
              <a:spLocks noChangeShapeType="1"/>
            </p:cNvSpPr>
            <p:nvPr/>
          </p:nvSpPr>
          <p:spPr bwMode="auto">
            <a:xfrm>
              <a:off x="1152" y="2208"/>
              <a:ext cx="113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6" name="Line 34"/>
            <p:cNvSpPr>
              <a:spLocks noChangeShapeType="1"/>
            </p:cNvSpPr>
            <p:nvPr/>
          </p:nvSpPr>
          <p:spPr bwMode="auto">
            <a:xfrm>
              <a:off x="1152" y="2304"/>
              <a:ext cx="113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Line 35"/>
            <p:cNvSpPr>
              <a:spLocks noChangeShapeType="1"/>
            </p:cNvSpPr>
            <p:nvPr/>
          </p:nvSpPr>
          <p:spPr bwMode="auto">
            <a:xfrm>
              <a:off x="1152" y="2400"/>
              <a:ext cx="113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Line 36"/>
            <p:cNvSpPr>
              <a:spLocks noChangeShapeType="1"/>
            </p:cNvSpPr>
            <p:nvPr/>
          </p:nvSpPr>
          <p:spPr bwMode="auto">
            <a:xfrm>
              <a:off x="1169" y="2496"/>
              <a:ext cx="1135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72" grpId="0"/>
      <p:bldP spid="15364" grpId="0" animBg="1"/>
      <p:bldP spid="15365" grpId="0"/>
      <p:bldP spid="15366" grpId="0" animBg="1"/>
      <p:bldP spid="1536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MASTER" val="Polling Slide Desig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E&lt;/Label&gt;&lt;/PollingTag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F&lt;/Label&gt;&lt;/PollingTag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ResultChart&lt;/Type&gt;&lt;Style&gt;1&lt;/Style&gt;&lt;/PollingTag&gt;"/>
  <p:tag name="IC_POLLINGDATA" val="&lt;PollingTag&gt;&lt;Version&gt;1&lt;/Version&gt;&lt;Type&gt;PollingSlide&lt;/Type&gt;&lt;PollingType&gt;0&lt;/PollingType&gt;&lt;ChoiceNumber&gt;6&lt;/ChoiceNumber&gt;&lt;Style&gt;1&lt;/Style&gt;&lt;TimeLimit&gt;0&lt;/TimeLimit&gt;&lt;/PollingTag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Question&lt;/Type&gt;&lt;/PollingTag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A&lt;/Label&gt;&lt;/PollingTag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B&lt;/Label&gt;&lt;/PollingTag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B&lt;/Label&gt;&lt;/PollingTag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C&lt;/Label&gt;&lt;/PollingTag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D&lt;/Label&gt;&lt;/PollingTag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E&lt;/Label&gt;&lt;/PollingTag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F&lt;/Label&gt;&lt;/PollingTag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ResultChart&lt;/Type&gt;&lt;Style&gt;1&lt;/Style&gt;&lt;/PollingTag&gt;"/>
  <p:tag name="IC_POLLINGDATA" val="&lt;PollingTag&gt;&lt;Version&gt;1&lt;/Version&gt;&lt;Type&gt;PollingSlide&lt;/Type&gt;&lt;PollingType&gt;0&lt;/PollingType&gt;&lt;ChoiceNumber&gt;6&lt;/ChoiceNumber&gt;&lt;Style&gt;1&lt;/Style&gt;&lt;TimeLimit&gt;0&lt;/TimeLimit&gt;&lt;/PollingTag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Question&lt;/Type&gt;&lt;/PollingTag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A&lt;/Label&gt;&lt;/PollingTag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B&lt;/Label&gt;&lt;/PollingTag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C&lt;/Label&gt;&lt;/PollingTag&gt;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D&lt;/Label&gt;&lt;/PollingTag&gt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E&lt;/Label&gt;&lt;/PollingTag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C&lt;/Label&gt;&lt;/PollingTag&gt;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F&lt;/Label&gt;&lt;/PollingTag&gt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ResultChart&lt;/Type&gt;&lt;Style&gt;1&lt;/Style&gt;&lt;/PollingTag&gt;"/>
  <p:tag name="IC_POLLINGDATA" val="&lt;PollingTag&gt;&lt;Version&gt;1&lt;/Version&gt;&lt;Type&gt;PollingSlide&lt;/Type&gt;&lt;PollingType&gt;0&lt;/PollingType&gt;&lt;ChoiceNumber&gt;6&lt;/ChoiceNumber&gt;&lt;Style&gt;1&lt;/Style&gt;&lt;TimeLimit&gt;0&lt;/TimeLimit&gt;&lt;/PollingTag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D&lt;/Label&gt;&lt;/PollingTag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E&lt;/Label&gt;&lt;/PollingTag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F&lt;/Label&gt;&lt;/PollingTag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A&lt;/Label&gt;&lt;/PollingTag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ResultChart&lt;/Type&gt;&lt;Style&gt;1&lt;/Style&gt;&lt;/PollingTag&gt;"/>
  <p:tag name="IC_POLLINGDATA" val="&lt;PollingTag&gt;&lt;Version&gt;1&lt;/Version&gt;&lt;Type&gt;PollingSlide&lt;/Type&gt;&lt;PollingType&gt;0&lt;/PollingType&gt;&lt;ChoiceNumber&gt;6&lt;/ChoiceNumber&gt;&lt;Style&gt;1&lt;/Style&gt;&lt;TimeLimit&gt;0&lt;/TimeLimit&gt;&lt;/PollingTag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Question&lt;/Type&gt;&lt;/PollingTag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A&lt;/Label&gt;&lt;/PollingTag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B&lt;/Label&gt;&lt;/PollingTag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C&lt;/Label&gt;&lt;/PollingTag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D&lt;/Label&gt;&lt;/PollingTag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B&lt;/Label&gt;&lt;/PollingTag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E&lt;/Label&gt;&lt;/PollingTag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F&lt;/Label&gt;&lt;/PollingTag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ResultChart&lt;/Type&gt;&lt;Style&gt;1&lt;/Style&gt;&lt;/PollingTag&gt;"/>
  <p:tag name="IC_POLLINGDATA" val="&lt;PollingTag&gt;&lt;Version&gt;1&lt;/Version&gt;&lt;Type&gt;PollingSlide&lt;/Type&gt;&lt;PollingType&gt;0&lt;/PollingType&gt;&lt;ChoiceNumber&gt;6&lt;/ChoiceNumber&gt;&lt;Style&gt;1&lt;/Style&gt;&lt;TimeLimit&gt;0&lt;/TimeLimit&gt;&lt;/PollingTag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Question&lt;/Type&gt;&lt;/PollingTag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A&lt;/Label&gt;&lt;/PollingTag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B&lt;/Label&gt;&lt;/PollingTag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C&lt;/Label&gt;&lt;/PollingTag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C&lt;/Label&gt;&lt;/PollingTag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D&lt;/Label&gt;&lt;/PollingTag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E&lt;/Label&gt;&lt;/PollingTag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F&lt;/Label&gt;&lt;/PollingTag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ResultChart&lt;/Type&gt;&lt;Style&gt;1&lt;/Style&gt;&lt;/PollingTag&gt;"/>
  <p:tag name="IC_POLLINGDATA" val="&lt;PollingTag&gt;&lt;Version&gt;1&lt;/Version&gt;&lt;Type&gt;PollingSlide&lt;/Type&gt;&lt;PollingType&gt;0&lt;/PollingType&gt;&lt;ChoiceNumber&gt;6&lt;/ChoiceNumber&gt;&lt;Style&gt;1&lt;/Style&gt;&lt;TimeLimit&gt;0&lt;/TimeLimit&gt;&lt;/PollingTag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D&lt;/Label&gt;&lt;/PollingTag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Question&lt;/Type&gt;&lt;/PollingTag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A&lt;/Label&gt;&lt;/PollingTag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B&lt;/Label&gt;&lt;/PollingTag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C&lt;/Label&gt;&lt;/PollingTag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D&lt;/Label&gt;&lt;/PollingTag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E&lt;/Label&gt;&lt;/PollingTag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E&lt;/Label&gt;&lt;/PollingTag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F&lt;/Label&gt;&lt;/PollingTag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ResultChart&lt;/Type&gt;&lt;Style&gt;1&lt;/Style&gt;&lt;/PollingTag&gt;"/>
  <p:tag name="IC_POLLINGDATA" val="&lt;PollingTag&gt;&lt;Version&gt;1&lt;/Version&gt;&lt;Type&gt;PollingSlide&lt;/Type&gt;&lt;PollingType&gt;0&lt;/PollingType&gt;&lt;ChoiceNumber&gt;6&lt;/ChoiceNumber&gt;&lt;Style&gt;1&lt;/Style&gt;&lt;TimeLimit&gt;0&lt;/TimeLimit&gt;&lt;/PollingTag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Question&lt;/Type&gt;&lt;/PollingTag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A&lt;/Label&gt;&lt;/PollingTag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B&lt;/Label&gt;&lt;/PollingTag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C&lt;/Label&gt;&lt;/PollingTag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ResultChart&lt;/Type&gt;&lt;Style&gt;1&lt;/Style&gt;&lt;/PollingTag&gt;"/>
  <p:tag name="IC_POLLINGDATA" val="&lt;PollingTag&gt;&lt;Version&gt;1&lt;/Version&gt;&lt;Type&gt;PollingSlide&lt;/Type&gt;&lt;PollingType&gt;0&lt;/PollingType&gt;&lt;ChoiceNumber&gt;5&lt;/ChoiceNumber&gt;&lt;Style&gt;1&lt;/Style&gt;&lt;TimeLimit&gt;0&lt;/TimeLimit&gt;&lt;/PollingTag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D&lt;/Label&gt;&lt;/PollingTag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E&lt;/Label&gt;&lt;/PollingTag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F&lt;/Label&gt;&lt;/PollingTag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ResultChart&lt;/Type&gt;&lt;Style&gt;1&lt;/Style&gt;&lt;/PollingTag&gt;"/>
  <p:tag name="IC_POLLINGDATA" val="&lt;PollingTag&gt;&lt;Version&gt;1&lt;/Version&gt;&lt;Type&gt;PollingSlide&lt;/Type&gt;&lt;PollingType&gt;0&lt;/PollingType&gt;&lt;ChoiceNumber&gt;6&lt;/ChoiceNumber&gt;&lt;Style&gt;1&lt;/Style&gt;&lt;TimeLimit&gt;0&lt;/TimeLimit&gt;&lt;/PollingTag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Question&lt;/Type&gt;&lt;/PollingTag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A&lt;/Label&gt;&lt;/PollingTag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Question&lt;/Type&gt;&lt;/PollingTag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B&lt;/Label&gt;&lt;/PollingTag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C&lt;/Label&gt;&lt;/PollingTag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D&lt;/Label&gt;&lt;/PollingTag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E&lt;/Label&gt;&lt;/PollingTag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F&lt;/Label&gt;&lt;/PollingTag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A&lt;/Label&gt;&lt;/PollingTag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ResultChart&lt;/Type&gt;&lt;Style&gt;1&lt;/Style&gt;&lt;/PollingTag&gt;"/>
  <p:tag name="IC_POLLINGDATA" val="&lt;PollingTag&gt;&lt;Version&gt;1&lt;/Version&gt;&lt;Type&gt;PollingSlide&lt;/Type&gt;&lt;PollingType&gt;0&lt;/PollingType&gt;&lt;ChoiceNumber&gt;6&lt;/ChoiceNumber&gt;&lt;Style&gt;1&lt;/Style&gt;&lt;TimeLimit&gt;0&lt;/TimeLimit&gt;&lt;/PollingTag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Question&lt;/Type&gt;&lt;/PollingTag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A&lt;/Label&gt;&lt;/PollingTag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B&lt;/Label&gt;&lt;/PollingTag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C&lt;/Label&gt;&lt;/PollingTag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Text&lt;/Type&gt;&lt;/PollingTag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C_POLLINGSHAPE" val="&lt;PollingTag&gt;&lt;Version&gt;1&lt;/Version&gt;&lt;Type&gt;PollingAnswer&lt;/Type&gt;&lt;Label&gt;D&lt;/Label&gt;&lt;/PollingTag&gt;"/>
</p:tagLst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olling Slide Design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bit 1">
    <a:dk1>
      <a:srgbClr val="010199"/>
    </a:dk1>
    <a:lt1>
      <a:srgbClr val="FFFFFF"/>
    </a:lt1>
    <a:dk2>
      <a:srgbClr val="000000"/>
    </a:dk2>
    <a:lt2>
      <a:srgbClr val="B2B2B2"/>
    </a:lt2>
    <a:accent1>
      <a:srgbClr val="3399FF"/>
    </a:accent1>
    <a:accent2>
      <a:srgbClr val="666699"/>
    </a:accent2>
    <a:accent3>
      <a:srgbClr val="AAAAAA"/>
    </a:accent3>
    <a:accent4>
      <a:srgbClr val="DADADA"/>
    </a:accent4>
    <a:accent5>
      <a:srgbClr val="ADCAFF"/>
    </a:accent5>
    <a:accent6>
      <a:srgbClr val="5C5C8A"/>
    </a:accent6>
    <a:hlink>
      <a:srgbClr val="FFFF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1934</TotalTime>
  <Words>794</Words>
  <Application>Microsoft Office PowerPoint</Application>
  <PresentationFormat>On-screen Show (4:3)</PresentationFormat>
  <Paragraphs>198</Paragraphs>
  <Slides>44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7" baseType="lpstr">
      <vt:lpstr>Orbit</vt:lpstr>
      <vt:lpstr>Polling Slide Design</vt:lpstr>
      <vt:lpstr>CorelDRAW</vt:lpstr>
      <vt:lpstr> Atomic Theory</vt:lpstr>
      <vt:lpstr>The History of the Atom</vt:lpstr>
      <vt:lpstr>PowerPoint Presentation</vt:lpstr>
      <vt:lpstr>Dalton’s Atomic Theory (~1803)</vt:lpstr>
      <vt:lpstr>PowerPoint Presentation</vt:lpstr>
      <vt:lpstr>PowerPoint Presentation</vt:lpstr>
      <vt:lpstr>J.J. Thomson—Discovery of the Electron (~ 1897)</vt:lpstr>
      <vt:lpstr>PowerPoint Presentation</vt:lpstr>
      <vt:lpstr>PowerPoint Presentation</vt:lpstr>
      <vt:lpstr>PowerPoint Presentation</vt:lpstr>
      <vt:lpstr>PowerPoint Presentation</vt:lpstr>
      <vt:lpstr>Thomson’s Model—Plum Pudding</vt:lpstr>
      <vt:lpstr>PowerPoint Presentation</vt:lpstr>
      <vt:lpstr>PowerPoint Presentation</vt:lpstr>
      <vt:lpstr>PowerPoint Presentation</vt:lpstr>
      <vt:lpstr>PowerPoint Presentation</vt:lpstr>
      <vt:lpstr>Rutherford—Discovery of Nucleus (~ 1911)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Rutherford’s Model</vt:lpstr>
      <vt:lpstr>Other Scientists You Need to Know… Listed Chronologically by Approximate Date of Contribution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Which is Whose???</vt:lpstr>
      <vt:lpstr>DETERMINED THE EXACT CHARGE OF AN ELECTRON USING THE OIL DROP EXPERIMENT</vt:lpstr>
      <vt:lpstr>FIRST ATOMIC THEORY</vt:lpstr>
      <vt:lpstr>DISCOVERED ELECTRON USING CATHODE RAY TUBE—PROPOSED PLUM PUDDING MODEL</vt:lpstr>
      <vt:lpstr>UNCERTAINTY PRINCIPLE</vt:lpstr>
      <vt:lpstr>DISCOVERED NUCLEUS USING GOLD FOIL EXPERIMENT</vt:lpstr>
      <vt:lpstr>QUANTUM NATURE OF ENERGY</vt:lpstr>
      <vt:lpstr>PARTICLE AND WAVE DUALITY</vt:lpstr>
      <vt:lpstr>PLANETARY MODEL</vt:lpstr>
      <vt:lpstr>MODERN PERIODIC TABLE—ARRANGED BY ATOMIC NUMBER</vt:lpstr>
      <vt:lpstr>PUT THESE MODELS IN ORDER FROM EARLIEST TO LATEST</vt:lpstr>
      <vt:lpstr>WHAT WAS THE NAME OF RUTHERFORD’S EXPERIMENT?</vt:lpstr>
      <vt:lpstr>WHICH SCIENTIST USED A CATHODE RAY TUBE?</vt:lpstr>
    </vt:vector>
  </TitlesOfParts>
  <Company>Powhatan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Composition of the Atom</dc:title>
  <dc:creator>PCPS</dc:creator>
  <cp:lastModifiedBy>Stephanie Reid</cp:lastModifiedBy>
  <cp:revision>116</cp:revision>
  <dcterms:created xsi:type="dcterms:W3CDTF">2004-02-26T23:43:27Z</dcterms:created>
  <dcterms:modified xsi:type="dcterms:W3CDTF">2014-08-19T17:48:53Z</dcterms:modified>
</cp:coreProperties>
</file>