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7"/>
  </p:handoutMasterIdLst>
  <p:sldIdLst>
    <p:sldId id="256" r:id="rId2"/>
    <p:sldId id="258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D69-5FF5-400F-AD6C-6F0A1823ADD9}" type="datetimeFigureOut">
              <a:rPr lang="en-US" smtClean="0"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909EA-0407-4029-B1C9-C882CDD7C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45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C2D36B-5EA5-467F-B752-69F47BDDFA8D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F6BE4B-2189-452B-89F8-8E9CA5B50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2D36B-5EA5-467F-B752-69F47BDDFA8D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6BE4B-2189-452B-89F8-8E9CA5B50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C2D36B-5EA5-467F-B752-69F47BDDFA8D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F6BE4B-2189-452B-89F8-8E9CA5B50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2D36B-5EA5-467F-B752-69F47BDDFA8D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6BE4B-2189-452B-89F8-8E9CA5B50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C2D36B-5EA5-467F-B752-69F47BDDFA8D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3F6BE4B-2189-452B-89F8-8E9CA5B50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2D36B-5EA5-467F-B752-69F47BDDFA8D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6BE4B-2189-452B-89F8-8E9CA5B50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2D36B-5EA5-467F-B752-69F47BDDFA8D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6BE4B-2189-452B-89F8-8E9CA5B50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2D36B-5EA5-467F-B752-69F47BDDFA8D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6BE4B-2189-452B-89F8-8E9CA5B50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C2D36B-5EA5-467F-B752-69F47BDDFA8D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6BE4B-2189-452B-89F8-8E9CA5B50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2D36B-5EA5-467F-B752-69F47BDDFA8D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6BE4B-2189-452B-89F8-8E9CA5B50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C2D36B-5EA5-467F-B752-69F47BDDFA8D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6BE4B-2189-452B-89F8-8E9CA5B504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C2D36B-5EA5-467F-B752-69F47BDDFA8D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3F6BE4B-2189-452B-89F8-8E9CA5B504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he.com/physsci/chemistry/chang7/esp/folder_structure/ac/m2/s1/acm2s1_1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imationlibrary.com/animation/30420/Beaker/" TargetMode="Externa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Acids and Bases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0557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Conjugate Acid/base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239000" cy="495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Bronsted</a:t>
            </a:r>
            <a:r>
              <a:rPr lang="en-US" dirty="0" smtClean="0"/>
              <a:t>-Lowry also defined conjugate acids and bases.</a:t>
            </a:r>
          </a:p>
          <a:p>
            <a:r>
              <a:rPr lang="en-US" dirty="0" smtClean="0"/>
              <a:t>HA   +   H</a:t>
            </a:r>
            <a:r>
              <a:rPr lang="en-US" baseline="-25000" dirty="0" smtClean="0"/>
              <a:t>2</a:t>
            </a:r>
            <a:r>
              <a:rPr lang="en-US" dirty="0" smtClean="0"/>
              <a:t>O 	A</a:t>
            </a:r>
            <a:r>
              <a:rPr lang="en-US" baseline="30000" dirty="0" smtClean="0"/>
              <a:t>−</a:t>
            </a:r>
            <a:r>
              <a:rPr lang="en-US" dirty="0" smtClean="0"/>
              <a:t> +   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endParaRPr lang="en-US" dirty="0" smtClean="0"/>
          </a:p>
          <a:p>
            <a:r>
              <a:rPr lang="en-US" dirty="0" smtClean="0"/>
              <a:t>HA is an acid. The product A- is its conjugate base.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is behaving as a base. The product H</a:t>
            </a:r>
            <a:r>
              <a:rPr lang="en-US" baseline="-25000" dirty="0" smtClean="0"/>
              <a:t>3</a:t>
            </a:r>
            <a:r>
              <a:rPr lang="en-US" dirty="0" smtClean="0"/>
              <a:t>O</a:t>
            </a:r>
            <a:r>
              <a:rPr lang="en-US" baseline="30000" dirty="0" smtClean="0"/>
              <a:t>+</a:t>
            </a:r>
            <a:r>
              <a:rPr lang="en-US" dirty="0" smtClean="0"/>
              <a:t> is its conjugate acid.</a:t>
            </a:r>
          </a:p>
          <a:p>
            <a:r>
              <a:rPr lang="en-US" dirty="0" smtClean="0"/>
              <a:t>These pairs differ by only one H</a:t>
            </a:r>
            <a:r>
              <a:rPr lang="en-US" baseline="30000" dirty="0" smtClean="0"/>
              <a:t>+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compound with the extra H</a:t>
            </a:r>
            <a:r>
              <a:rPr lang="en-US" baseline="30000" dirty="0" smtClean="0"/>
              <a:t>+ </a:t>
            </a:r>
            <a:r>
              <a:rPr lang="en-US" dirty="0" smtClean="0"/>
              <a:t>is the </a:t>
            </a:r>
            <a:r>
              <a:rPr lang="en-US" smtClean="0"/>
              <a:t>acid.</a:t>
            </a:r>
            <a:endParaRPr lang="en-US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2743200" y="2819400"/>
            <a:ext cx="411633" cy="105265"/>
            <a:chOff x="2683502" y="2667784"/>
            <a:chExt cx="411633" cy="105265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2714135" y="2667784"/>
              <a:ext cx="3810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H="1">
              <a:off x="2683502" y="2773049"/>
              <a:ext cx="3810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164371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Self-ionization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488046"/>
          </a:xfrm>
        </p:spPr>
        <p:txBody>
          <a:bodyPr/>
          <a:lstStyle/>
          <a:p>
            <a:r>
              <a:rPr lang="en-US" dirty="0" smtClean="0"/>
              <a:t>Sometimes when water molecules collide, a hydrogen ion transfers.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0 + H</a:t>
            </a:r>
            <a:r>
              <a:rPr lang="en-US" baseline="-25000" dirty="0" smtClean="0"/>
              <a:t>2</a:t>
            </a:r>
            <a:r>
              <a:rPr lang="en-US" dirty="0" smtClean="0"/>
              <a:t>0 </a:t>
            </a:r>
            <a:r>
              <a:rPr lang="en-US" dirty="0" smtClean="0">
                <a:sym typeface="Wingdings"/>
              </a:rPr>
              <a:t> H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O</a:t>
            </a:r>
            <a:r>
              <a:rPr lang="en-US" baseline="30000" dirty="0" smtClean="0">
                <a:sym typeface="Wingdings"/>
              </a:rPr>
              <a:t>+</a:t>
            </a:r>
            <a:r>
              <a:rPr lang="en-US" dirty="0" smtClean="0">
                <a:sym typeface="Wingdings"/>
              </a:rPr>
              <a:t> + OH</a:t>
            </a:r>
            <a:r>
              <a:rPr lang="en-US" baseline="30000" dirty="0" smtClean="0">
                <a:sym typeface="Wingdings"/>
              </a:rPr>
              <a:t>-</a:t>
            </a:r>
          </a:p>
          <a:p>
            <a:pPr marL="292608" lvl="1" indent="0">
              <a:buNone/>
            </a:pPr>
            <a:endParaRPr lang="en-US" dirty="0" smtClean="0">
              <a:sym typeface="Wingding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223124"/>
            <a:ext cx="26622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rgbClr val="B13F9A"/>
              </a:buClr>
              <a:buSzPct val="73000"/>
            </a:pPr>
            <a:r>
              <a:rPr lang="en-US" sz="2600" dirty="0">
                <a:solidFill>
                  <a:prstClr val="black"/>
                </a:solidFill>
                <a:sym typeface="Wingdings"/>
              </a:rPr>
              <a:t>Hydronium 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4724400" y="3223124"/>
            <a:ext cx="2286001" cy="49244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ts val="600"/>
              </a:spcBef>
              <a:buClr>
                <a:srgbClr val="B13F9A"/>
              </a:buClr>
              <a:buSzPct val="73000"/>
            </a:pPr>
            <a:r>
              <a:rPr lang="en-US" sz="2600" dirty="0" smtClean="0">
                <a:solidFill>
                  <a:prstClr val="black"/>
                </a:solidFill>
                <a:sym typeface="Wingdings"/>
              </a:rPr>
              <a:t>Hydroxide </a:t>
            </a:r>
            <a:r>
              <a:rPr lang="en-US" sz="2600" dirty="0">
                <a:solidFill>
                  <a:prstClr val="black"/>
                </a:solidFill>
                <a:sym typeface="Wingdings"/>
              </a:rPr>
              <a:t>ion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209800" y="2971800"/>
            <a:ext cx="533400" cy="251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4419600" y="2971800"/>
            <a:ext cx="762000" cy="2513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5562600"/>
            <a:ext cx="73914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Water can act as both an acid and a base, producing both H</a:t>
            </a:r>
            <a:r>
              <a:rPr lang="en-US" baseline="30000" dirty="0" smtClean="0"/>
              <a:t>+</a:t>
            </a:r>
            <a:r>
              <a:rPr lang="en-US" dirty="0" smtClean="0"/>
              <a:t> and OH</a:t>
            </a:r>
            <a:r>
              <a:rPr lang="en-US" baseline="30000" dirty="0" smtClean="0"/>
              <a:t>-</a:t>
            </a:r>
            <a:r>
              <a:rPr lang="en-US" dirty="0" smtClean="0"/>
              <a:t> ions.</a:t>
            </a:r>
          </a:p>
          <a:p>
            <a:pPr marL="292608" lvl="1" indent="0">
              <a:buFont typeface="Wingdings 2"/>
              <a:buNone/>
            </a:pPr>
            <a:endParaRPr lang="en-US" dirty="0" smtClean="0">
              <a:sym typeface="Wingding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0" y="3733800"/>
            <a:ext cx="8189536" cy="14532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800" dirty="0"/>
              <a:t>Sometimes the self-ionization of water is shown </a:t>
            </a:r>
            <a:r>
              <a:rPr lang="en-US" sz="2800" dirty="0" smtClean="0"/>
              <a:t>as: 		</a:t>
            </a:r>
            <a:r>
              <a:rPr lang="en-US" sz="2600" dirty="0" smtClean="0">
                <a:solidFill>
                  <a:schemeClr val="tx1"/>
                </a:solidFill>
              </a:rPr>
              <a:t>H</a:t>
            </a:r>
            <a:r>
              <a:rPr lang="en-US" sz="2600" baseline="-25000" dirty="0" smtClean="0">
                <a:solidFill>
                  <a:schemeClr val="tx1"/>
                </a:solidFill>
              </a:rPr>
              <a:t>2</a:t>
            </a:r>
            <a:r>
              <a:rPr lang="en-US" sz="2600" dirty="0" smtClean="0">
                <a:solidFill>
                  <a:schemeClr val="tx1"/>
                </a:solidFill>
              </a:rPr>
              <a:t>0(l</a:t>
            </a:r>
            <a:r>
              <a:rPr lang="en-US" sz="2600" dirty="0">
                <a:solidFill>
                  <a:schemeClr val="tx1"/>
                </a:solidFill>
              </a:rPr>
              <a:t>)</a:t>
            </a:r>
            <a:r>
              <a:rPr lang="en-US" sz="2600" dirty="0">
                <a:solidFill>
                  <a:schemeClr val="tx1"/>
                </a:solidFill>
                <a:sym typeface="Wingdings"/>
              </a:rPr>
              <a:t>  H</a:t>
            </a:r>
            <a:r>
              <a:rPr lang="en-US" sz="2600" baseline="30000" dirty="0" smtClean="0">
                <a:solidFill>
                  <a:schemeClr val="tx1"/>
                </a:solidFill>
                <a:sym typeface="Wingdings"/>
              </a:rPr>
              <a:t>+</a:t>
            </a:r>
            <a:r>
              <a:rPr lang="en-US" sz="2600" dirty="0" smtClean="0">
                <a:solidFill>
                  <a:schemeClr val="tx1"/>
                </a:solidFill>
                <a:sym typeface="Wingdings"/>
              </a:rPr>
              <a:t>(</a:t>
            </a:r>
            <a:r>
              <a:rPr lang="en-US" sz="2600" dirty="0" err="1">
                <a:solidFill>
                  <a:schemeClr val="tx1"/>
                </a:solidFill>
                <a:sym typeface="Wingdings"/>
              </a:rPr>
              <a:t>aq</a:t>
            </a:r>
            <a:r>
              <a:rPr lang="en-US" sz="2600" dirty="0">
                <a:solidFill>
                  <a:schemeClr val="tx1"/>
                </a:solidFill>
                <a:sym typeface="Wingdings"/>
              </a:rPr>
              <a:t>)+ OH</a:t>
            </a:r>
            <a:r>
              <a:rPr lang="en-US" sz="2600" baseline="30000" dirty="0">
                <a:solidFill>
                  <a:schemeClr val="tx1"/>
                </a:solidFill>
                <a:sym typeface="Wingdings"/>
              </a:rPr>
              <a:t>-</a:t>
            </a:r>
            <a:r>
              <a:rPr lang="en-US" sz="2600" dirty="0">
                <a:solidFill>
                  <a:schemeClr val="tx1"/>
                </a:solidFill>
                <a:sym typeface="Wingdings"/>
              </a:rPr>
              <a:t>(</a:t>
            </a:r>
            <a:r>
              <a:rPr lang="en-US" sz="2600" dirty="0" err="1">
                <a:solidFill>
                  <a:schemeClr val="tx1"/>
                </a:solidFill>
                <a:sym typeface="Wingdings"/>
              </a:rPr>
              <a:t>aq</a:t>
            </a:r>
            <a:r>
              <a:rPr lang="en-US" sz="2600" dirty="0" smtClean="0">
                <a:solidFill>
                  <a:schemeClr val="tx1"/>
                </a:solidFill>
                <a:sym typeface="Wingdings"/>
              </a:rPr>
              <a:t>)</a:t>
            </a:r>
          </a:p>
          <a:p>
            <a:r>
              <a:rPr lang="en-US" dirty="0" smtClean="0">
                <a:sym typeface="Wingdings"/>
              </a:rPr>
              <a:t>H</a:t>
            </a:r>
            <a:r>
              <a:rPr lang="en-US" baseline="30000" dirty="0" smtClean="0">
                <a:sym typeface="Wingdings"/>
              </a:rPr>
              <a:t>+ </a:t>
            </a:r>
            <a:r>
              <a:rPr lang="en-US" dirty="0" smtClean="0">
                <a:sym typeface="Wingdings"/>
              </a:rPr>
              <a:t>and</a:t>
            </a:r>
            <a:r>
              <a:rPr lang="en-US" baseline="30000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H</a:t>
            </a:r>
            <a:r>
              <a:rPr lang="en-US" baseline="-25000" dirty="0" smtClean="0">
                <a:sym typeface="Wingdings"/>
              </a:rPr>
              <a:t>3</a:t>
            </a:r>
            <a:r>
              <a:rPr lang="en-US" dirty="0" smtClean="0">
                <a:sym typeface="Wingdings"/>
              </a:rPr>
              <a:t>O</a:t>
            </a:r>
            <a:r>
              <a:rPr lang="en-US" baseline="30000" dirty="0" smtClean="0">
                <a:sym typeface="Wingdings"/>
              </a:rPr>
              <a:t>+ </a:t>
            </a:r>
            <a:r>
              <a:rPr lang="en-US" dirty="0" smtClean="0">
                <a:sym typeface="Wingdings"/>
              </a:rPr>
              <a:t>are often used interchangeably.</a:t>
            </a:r>
            <a:endParaRPr lang="en-US" sz="2600" dirty="0">
              <a:solidFill>
                <a:schemeClr val="tx1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490941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Strong acids and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943784"/>
          </a:xfrm>
        </p:spPr>
        <p:txBody>
          <a:bodyPr>
            <a:normAutofit/>
          </a:bodyPr>
          <a:lstStyle/>
          <a:p>
            <a:r>
              <a:rPr lang="en-US" dirty="0" smtClean="0"/>
              <a:t>Strength in acids and bases does NOT refer to how corrosive or dangerous they are.</a:t>
            </a:r>
          </a:p>
          <a:p>
            <a:endParaRPr lang="en-US" sz="1300" dirty="0" smtClean="0"/>
          </a:p>
          <a:p>
            <a:r>
              <a:rPr lang="en-US" dirty="0" smtClean="0"/>
              <a:t>Strong acids and bases dissociate (break apart) </a:t>
            </a:r>
            <a:r>
              <a:rPr lang="en-US" b="1" dirty="0" smtClean="0"/>
              <a:t>completely</a:t>
            </a:r>
            <a:r>
              <a:rPr lang="en-US" dirty="0" smtClean="0"/>
              <a:t> in water.</a:t>
            </a:r>
          </a:p>
          <a:p>
            <a:endParaRPr lang="en-US" sz="1500" dirty="0" smtClean="0"/>
          </a:p>
          <a:p>
            <a:r>
              <a:rPr lang="en-US" dirty="0" smtClean="0"/>
              <a:t>At equilibrium, there is no acid or base left that has not ionized (separated into its ions)</a:t>
            </a:r>
          </a:p>
          <a:p>
            <a:endParaRPr lang="en-US" sz="1400" dirty="0" smtClean="0"/>
          </a:p>
          <a:p>
            <a:r>
              <a:rPr lang="en-US" dirty="0" smtClean="0"/>
              <a:t>One of the most corrosive and dangerous acids, HF, is actually a weak acid.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8121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Strong vs. 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2743200"/>
            <a:ext cx="7239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en-US" sz="2600" dirty="0">
                <a:solidFill>
                  <a:prstClr val="black"/>
                </a:solidFill>
                <a:hlinkClick r:id="rId2"/>
              </a:rPr>
              <a:t>http://</a:t>
            </a:r>
            <a:r>
              <a:rPr lang="en-US" sz="2600" dirty="0" smtClean="0">
                <a:solidFill>
                  <a:prstClr val="black"/>
                </a:solidFill>
                <a:hlinkClick r:id="rId2"/>
              </a:rPr>
              <a:t>www.mhhe.com/physsci/chemistry/chang7/esp/folder_structure/ac/m2/s1/acm2s1_1.htm</a:t>
            </a:r>
            <a:r>
              <a:rPr lang="en-US" sz="2600" dirty="0" smtClean="0">
                <a:solidFill>
                  <a:prstClr val="black"/>
                </a:solidFill>
              </a:rPr>
              <a:t> </a:t>
            </a:r>
            <a:endParaRPr lang="en-US" sz="2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413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/ Base neutralization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6483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When an acid reacts with a base, both are neutralized as water and a salt are produced.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Predict the products and write the balanced equation for the reaction of sulfuric acid with potassium hydroxide.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47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85798" y="121837"/>
            <a:ext cx="5305425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1pPr>
            <a:lvl2pPr marL="742950" indent="-28575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2pPr>
            <a:lvl3pPr marL="1143000" indent="-22860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3pPr>
            <a:lvl4pPr marL="1600200" indent="-22860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4pPr>
            <a:lvl5pPr marL="2057400" indent="-22860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Chemistry Joke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Picture 2" descr="MCj043244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"/>
            <a:ext cx="18161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1382286"/>
            <a:ext cx="64770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</a:pPr>
            <a:r>
              <a:rPr lang="en-US" sz="52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Q: Why do chemistry professors like to teach about ammonia?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85713" y="4114800"/>
            <a:ext cx="5943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1pPr>
            <a:lvl2pPr marL="742950" indent="-28575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2pPr>
            <a:lvl3pPr marL="1143000" indent="-22860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3pPr>
            <a:lvl4pPr marL="1600200" indent="-22860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4pPr>
            <a:lvl5pPr marL="2057400" indent="-22860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A: Because it’s very basic material!</a:t>
            </a:r>
          </a:p>
        </p:txBody>
      </p:sp>
      <p:pic>
        <p:nvPicPr>
          <p:cNvPr id="6" name="Picture 10" descr="Beaker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715" y="3887060"/>
            <a:ext cx="262413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76314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233" y="1295400"/>
            <a:ext cx="378142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85798" y="121837"/>
            <a:ext cx="5305425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1pPr>
            <a:lvl2pPr marL="742950" indent="-28575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2pPr>
            <a:lvl3pPr marL="1143000" indent="-22860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3pPr>
            <a:lvl4pPr marL="1600200" indent="-22860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4pPr>
            <a:lvl5pPr marL="2057400" indent="-228600" eaLnBrk="0" hangingPunct="0">
              <a:defRPr sz="5200" b="1">
                <a:solidFill>
                  <a:srgbClr val="FFFF00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200" b="1">
                <a:solidFill>
                  <a:srgbClr val="FFFF00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Chemistry Joke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 descr="MCj043244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"/>
            <a:ext cx="18161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24400" y="1752600"/>
            <a:ext cx="2743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THE BASE IS UNDER A SALT!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277990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 and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Acids and bases are two classes of chemical compounds that we encounter frequently in everyday living.</a:t>
            </a:r>
          </a:p>
          <a:p>
            <a:r>
              <a:rPr lang="en-US" dirty="0" smtClean="0"/>
              <a:t>Vinegar and lemon juice are common acids.</a:t>
            </a:r>
          </a:p>
          <a:p>
            <a:r>
              <a:rPr lang="en-US" dirty="0" smtClean="0"/>
              <a:t>Ammonia and bleach are common bases.</a:t>
            </a:r>
          </a:p>
          <a:p>
            <a:r>
              <a:rPr lang="en-US" dirty="0" smtClean="0"/>
              <a:t>Acids and bases have opposite properties and the ability to cancel or neutralize each other.</a:t>
            </a:r>
          </a:p>
          <a:p>
            <a:r>
              <a:rPr lang="en-US" dirty="0" smtClean="0"/>
              <a:t>Almost all acids begin with H</a:t>
            </a:r>
            <a:r>
              <a:rPr lang="en-US" baseline="30000" dirty="0" smtClean="0"/>
              <a:t>+</a:t>
            </a:r>
            <a:r>
              <a:rPr lang="en-US" dirty="0" smtClean="0"/>
              <a:t>, and most bases end with OH</a:t>
            </a:r>
            <a:r>
              <a:rPr lang="en-US" baseline="30000" dirty="0" smtClean="0"/>
              <a:t>-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5834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3810000" cy="4846320"/>
          </a:xfrm>
        </p:spPr>
        <p:txBody>
          <a:bodyPr/>
          <a:lstStyle/>
          <a:p>
            <a:r>
              <a:rPr lang="en-US" dirty="0" smtClean="0"/>
              <a:t>Taste sour</a:t>
            </a:r>
          </a:p>
          <a:p>
            <a:r>
              <a:rPr lang="en-US" dirty="0" smtClean="0"/>
              <a:t>Are strong or weak electrolytes</a:t>
            </a:r>
          </a:p>
          <a:p>
            <a:r>
              <a:rPr lang="en-US" dirty="0" smtClean="0"/>
              <a:t>React with bases to form water and salts</a:t>
            </a:r>
          </a:p>
          <a:p>
            <a:r>
              <a:rPr lang="en-US" dirty="0" smtClean="0"/>
              <a:t>React with active metals </a:t>
            </a:r>
            <a:r>
              <a:rPr lang="en-US" smtClean="0"/>
              <a:t>to produce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Turn litmus (and cabbage) red</a:t>
            </a:r>
          </a:p>
          <a:p>
            <a:r>
              <a:rPr lang="en-US" dirty="0" smtClean="0"/>
              <a:t>Low pH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11518"/>
            <a:ext cx="3370354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9448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Acids—a 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0402407"/>
              </p:ext>
            </p:extLst>
          </p:nvPr>
        </p:nvGraphicFramePr>
        <p:xfrm>
          <a:off x="457200" y="1609723"/>
          <a:ext cx="7315200" cy="4333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676400"/>
                <a:gridCol w="1905000"/>
                <a:gridCol w="2667000"/>
              </a:tblGrid>
              <a:tr h="10834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Anion Ending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Acid Name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 anchor="ctr"/>
                </a:tc>
              </a:tr>
              <a:tr h="1083469"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smtClean="0"/>
                        <a:t>-ide</a:t>
                      </a:r>
                      <a:endParaRPr lang="en-US" b="1" i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Cl</a:t>
                      </a:r>
                      <a:r>
                        <a:rPr lang="en-US" baseline="40000" dirty="0" smtClean="0"/>
                        <a:t>-</a:t>
                      </a:r>
                      <a:r>
                        <a:rPr lang="en-US" dirty="0" smtClean="0"/>
                        <a:t>, chlor</a:t>
                      </a:r>
                      <a:r>
                        <a:rPr lang="en-US" b="1" i="1" dirty="0" smtClean="0"/>
                        <a:t>ide</a:t>
                      </a:r>
                      <a:endParaRPr lang="en-US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Hydro</a:t>
                      </a:r>
                      <a:r>
                        <a:rPr lang="en-US" dirty="0" smtClean="0"/>
                        <a:t>-(stem)-</a:t>
                      </a:r>
                      <a:r>
                        <a:rPr lang="en-US" b="1" i="1" dirty="0" err="1" smtClean="0"/>
                        <a:t>ic</a:t>
                      </a:r>
                      <a:endParaRPr lang="en-US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Hydro</a:t>
                      </a:r>
                      <a:r>
                        <a:rPr lang="en-US" dirty="0" smtClean="0"/>
                        <a:t>chlor</a:t>
                      </a:r>
                      <a:r>
                        <a:rPr lang="en-US" b="1" i="1" dirty="0" smtClean="0"/>
                        <a:t>ic</a:t>
                      </a:r>
                      <a:r>
                        <a:rPr lang="en-US" dirty="0" smtClean="0"/>
                        <a:t> acid, </a:t>
                      </a:r>
                      <a:r>
                        <a:rPr lang="en-US" dirty="0" err="1" smtClean="0"/>
                        <a:t>HCl</a:t>
                      </a:r>
                      <a:endParaRPr lang="en-US" dirty="0"/>
                    </a:p>
                  </a:txBody>
                  <a:tcPr anchor="ctr"/>
                </a:tc>
              </a:tr>
              <a:tr h="1083469"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smtClean="0"/>
                        <a:t>-</a:t>
                      </a:r>
                      <a:r>
                        <a:rPr lang="en-US" b="1" i="1" baseline="0" dirty="0" err="1" smtClean="0"/>
                        <a:t>ite</a:t>
                      </a:r>
                      <a:endParaRPr lang="en-US" b="1" i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40000" dirty="0" smtClean="0"/>
                        <a:t>2-</a:t>
                      </a:r>
                      <a:r>
                        <a:rPr lang="en-US" dirty="0" smtClean="0"/>
                        <a:t>, sulf</a:t>
                      </a:r>
                      <a:r>
                        <a:rPr lang="en-US" b="1" i="1" dirty="0" smtClean="0"/>
                        <a:t>ite</a:t>
                      </a:r>
                      <a:endParaRPr lang="en-US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(stem)-</a:t>
                      </a:r>
                      <a:r>
                        <a:rPr lang="en-US" b="1" i="1" dirty="0" err="1" smtClean="0"/>
                        <a:t>ous</a:t>
                      </a:r>
                      <a:endParaRPr lang="en-US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Sulfur</a:t>
                      </a:r>
                      <a:r>
                        <a:rPr lang="en-US" b="1" i="1" dirty="0" smtClean="0"/>
                        <a:t>ous</a:t>
                      </a:r>
                      <a:r>
                        <a:rPr lang="en-US" dirty="0" smtClean="0"/>
                        <a:t> acid, 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SO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 anchor="ctr"/>
                </a:tc>
              </a:tr>
              <a:tr h="1083469"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 smtClean="0"/>
                        <a:t>-ate</a:t>
                      </a:r>
                      <a:endParaRPr lang="en-US" b="1" i="1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40000" dirty="0" smtClean="0"/>
                        <a:t>-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nitr</a:t>
                      </a:r>
                      <a:r>
                        <a:rPr lang="en-US" b="1" i="1" baseline="0" dirty="0" smtClean="0"/>
                        <a:t>ate</a:t>
                      </a:r>
                      <a:endParaRPr lang="en-US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(stem)-</a:t>
                      </a:r>
                      <a:r>
                        <a:rPr lang="en-US" b="1" i="1" dirty="0" err="1" smtClean="0"/>
                        <a:t>ic</a:t>
                      </a:r>
                      <a:endParaRPr lang="en-US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Nitr</a:t>
                      </a:r>
                      <a:r>
                        <a:rPr lang="en-US" b="1" i="1" dirty="0" smtClean="0"/>
                        <a:t>ic</a:t>
                      </a:r>
                      <a:r>
                        <a:rPr lang="en-US" baseline="0" dirty="0" smtClean="0"/>
                        <a:t> acid, HNO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6520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3962400" cy="4846320"/>
          </a:xfrm>
        </p:spPr>
        <p:txBody>
          <a:bodyPr/>
          <a:lstStyle/>
          <a:p>
            <a:r>
              <a:rPr lang="en-US" dirty="0" smtClean="0"/>
              <a:t>Taste bitter</a:t>
            </a:r>
          </a:p>
          <a:p>
            <a:r>
              <a:rPr lang="en-US" dirty="0" smtClean="0"/>
              <a:t>Are strong or weak electrolytes</a:t>
            </a:r>
          </a:p>
          <a:p>
            <a:r>
              <a:rPr lang="en-US" dirty="0" smtClean="0"/>
              <a:t>React with acids to form water and salts</a:t>
            </a:r>
          </a:p>
          <a:p>
            <a:r>
              <a:rPr lang="en-US" dirty="0" smtClean="0"/>
              <a:t>Feel slippery</a:t>
            </a:r>
          </a:p>
          <a:p>
            <a:r>
              <a:rPr lang="en-US" dirty="0" smtClean="0"/>
              <a:t>Turn litmus (and cabbage) blue</a:t>
            </a:r>
          </a:p>
          <a:p>
            <a:r>
              <a:rPr lang="en-US" dirty="0" smtClean="0"/>
              <a:t>High pH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732961"/>
            <a:ext cx="3810000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1558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Acid/Base Theories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Arrhenius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27" y="2162175"/>
            <a:ext cx="146685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29200" y="1600200"/>
            <a:ext cx="2286001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B13F9A"/>
              </a:buClr>
              <a:buSzPct val="73000"/>
              <a:buFont typeface="Wingdings 2"/>
              <a:buChar char=""/>
            </a:pPr>
            <a:r>
              <a:rPr lang="en-US" sz="2600" dirty="0" err="1">
                <a:solidFill>
                  <a:prstClr val="black"/>
                </a:solidFill>
              </a:rPr>
              <a:t>Bronsted</a:t>
            </a:r>
            <a:r>
              <a:rPr lang="en-US" sz="2600" dirty="0">
                <a:solidFill>
                  <a:prstClr val="black"/>
                </a:solidFill>
              </a:rPr>
              <a:t>-Lowry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92752"/>
            <a:ext cx="2921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1402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Arrhenius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4114800" cy="4846320"/>
          </a:xfrm>
        </p:spPr>
        <p:txBody>
          <a:bodyPr/>
          <a:lstStyle/>
          <a:p>
            <a:r>
              <a:rPr lang="en-US" dirty="0" smtClean="0"/>
              <a:t>Simplest definition and most restrictive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Acids supply H</a:t>
            </a:r>
            <a:r>
              <a:rPr lang="en-US" baseline="30000" dirty="0" smtClean="0"/>
              <a:t>+</a:t>
            </a:r>
            <a:r>
              <a:rPr lang="en-US" dirty="0" smtClean="0"/>
              <a:t> ions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Bases supply OH</a:t>
            </a:r>
            <a:r>
              <a:rPr lang="en-US" baseline="30000" dirty="0" smtClean="0"/>
              <a:t>-</a:t>
            </a:r>
            <a:r>
              <a:rPr lang="en-US" dirty="0" smtClean="0"/>
              <a:t> ions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95400"/>
            <a:ext cx="2438275" cy="3873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7526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Bronsted</a:t>
            </a:r>
            <a:r>
              <a:rPr lang="en-US" dirty="0" smtClean="0"/>
              <a:t>-Lowry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3733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Added </a:t>
            </a:r>
            <a:r>
              <a:rPr lang="en-US" dirty="0"/>
              <a:t>to Arrhenius definition of </a:t>
            </a:r>
            <a:r>
              <a:rPr lang="en-US" dirty="0" smtClean="0"/>
              <a:t>bases</a:t>
            </a:r>
            <a:endParaRPr lang="en-US" dirty="0"/>
          </a:p>
          <a:p>
            <a:r>
              <a:rPr lang="en-US" dirty="0" smtClean="0"/>
              <a:t>Acids are proton (H+) donors</a:t>
            </a:r>
          </a:p>
          <a:p>
            <a:pPr marL="0" indent="0">
              <a:buNone/>
            </a:pPr>
            <a:r>
              <a:rPr lang="en-US" dirty="0" smtClean="0"/>
              <a:t>But…</a:t>
            </a:r>
          </a:p>
          <a:p>
            <a:r>
              <a:rPr lang="en-US" dirty="0" smtClean="0"/>
              <a:t>Bases are proton (H+) acceptors</a:t>
            </a:r>
          </a:p>
          <a:p>
            <a:pPr lvl="1"/>
            <a:r>
              <a:rPr lang="en-US" dirty="0" smtClean="0"/>
              <a:t>Don’t necessarily have to supply OH</a:t>
            </a:r>
            <a:r>
              <a:rPr lang="en-US" baseline="30000" dirty="0" smtClean="0"/>
              <a:t>-</a:t>
            </a:r>
          </a:p>
          <a:p>
            <a:pPr lvl="1"/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r>
              <a:rPr lang="en-US" dirty="0" smtClean="0"/>
              <a:t> (ammonia) can now be recognized as a base.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14600"/>
            <a:ext cx="2921000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6244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314</TotalTime>
  <Words>458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Acids and Bases</vt:lpstr>
      <vt:lpstr>PowerPoint Presentation</vt:lpstr>
      <vt:lpstr>Acids and bases</vt:lpstr>
      <vt:lpstr>Properties of acids</vt:lpstr>
      <vt:lpstr>Naming Acids—a review</vt:lpstr>
      <vt:lpstr>Properties of bases</vt:lpstr>
      <vt:lpstr>Two Acid/Base Theories</vt:lpstr>
      <vt:lpstr>Arrhenius</vt:lpstr>
      <vt:lpstr>Bronsted-Lowry</vt:lpstr>
      <vt:lpstr>Conjugate Acid/base Pairs</vt:lpstr>
      <vt:lpstr>Self-ionization of water</vt:lpstr>
      <vt:lpstr>Strong acids and Bases</vt:lpstr>
      <vt:lpstr>Strong vs. weak</vt:lpstr>
      <vt:lpstr>Acid / Base neutralization</vt:lpstr>
      <vt:lpstr>PowerPoint Presentation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 and Bases</dc:title>
  <dc:creator>John</dc:creator>
  <cp:lastModifiedBy>Stephanie Reid</cp:lastModifiedBy>
  <cp:revision>41</cp:revision>
  <cp:lastPrinted>2014-05-19T14:19:08Z</cp:lastPrinted>
  <dcterms:created xsi:type="dcterms:W3CDTF">2011-04-02T20:30:51Z</dcterms:created>
  <dcterms:modified xsi:type="dcterms:W3CDTF">2014-05-19T14:19:42Z</dcterms:modified>
</cp:coreProperties>
</file>